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Default Extension="emf" ContentType="image/x-emf"/>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Default Extension="vml" ContentType="application/vnd.openxmlformats-officedocument.vmlDrawing"/>
  <Override PartName="/ppt/notesSlides/notesSlide20.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bookmarkIdSeed="2">
  <p:sldMasterIdLst>
    <p:sldMasterId id="2147483648" r:id="rId1"/>
  </p:sldMasterIdLst>
  <p:notesMasterIdLst>
    <p:notesMasterId r:id="rId30"/>
  </p:notesMasterIdLst>
  <p:handoutMasterIdLst>
    <p:handoutMasterId r:id="rId31"/>
  </p:handoutMasterIdLst>
  <p:sldIdLst>
    <p:sldId id="603" r:id="rId2"/>
    <p:sldId id="828" r:id="rId3"/>
    <p:sldId id="829" r:id="rId4"/>
    <p:sldId id="825" r:id="rId5"/>
    <p:sldId id="826" r:id="rId6"/>
    <p:sldId id="777" r:id="rId7"/>
    <p:sldId id="782" r:id="rId8"/>
    <p:sldId id="812" r:id="rId9"/>
    <p:sldId id="784" r:id="rId10"/>
    <p:sldId id="785" r:id="rId11"/>
    <p:sldId id="827" r:id="rId12"/>
    <p:sldId id="786" r:id="rId13"/>
    <p:sldId id="814" r:id="rId14"/>
    <p:sldId id="788" r:id="rId15"/>
    <p:sldId id="789" r:id="rId16"/>
    <p:sldId id="823" r:id="rId17"/>
    <p:sldId id="790" r:id="rId18"/>
    <p:sldId id="830" r:id="rId19"/>
    <p:sldId id="833" r:id="rId20"/>
    <p:sldId id="831" r:id="rId21"/>
    <p:sldId id="803" r:id="rId22"/>
    <p:sldId id="832" r:id="rId23"/>
    <p:sldId id="813" r:id="rId24"/>
    <p:sldId id="806" r:id="rId25"/>
    <p:sldId id="834" r:id="rId26"/>
    <p:sldId id="807" r:id="rId27"/>
    <p:sldId id="805" r:id="rId28"/>
    <p:sldId id="808" r:id="rId29"/>
  </p:sldIdLst>
  <p:sldSz cx="9144000" cy="6858000" type="letter"/>
  <p:notesSz cx="7315200" cy="9601200"/>
  <p:defaultTextStyle>
    <a:defPPr>
      <a:defRPr lang="en-US"/>
    </a:defPPr>
    <a:lvl1pPr algn="l" rtl="0" eaLnBrk="0" fontAlgn="base" hangingPunct="0">
      <a:spcBef>
        <a:spcPct val="50000"/>
      </a:spcBef>
      <a:spcAft>
        <a:spcPct val="0"/>
      </a:spcAft>
      <a:defRPr sz="1600" b="1" kern="1200">
        <a:solidFill>
          <a:schemeClr val="hlink"/>
        </a:solidFill>
        <a:latin typeface="Arial" charset="0"/>
        <a:ea typeface="+mn-ea"/>
        <a:cs typeface="+mn-cs"/>
      </a:defRPr>
    </a:lvl1pPr>
    <a:lvl2pPr marL="457200" algn="l" rtl="0" eaLnBrk="0" fontAlgn="base" hangingPunct="0">
      <a:spcBef>
        <a:spcPct val="50000"/>
      </a:spcBef>
      <a:spcAft>
        <a:spcPct val="0"/>
      </a:spcAft>
      <a:defRPr sz="1600" b="1" kern="1200">
        <a:solidFill>
          <a:schemeClr val="hlink"/>
        </a:solidFill>
        <a:latin typeface="Arial" charset="0"/>
        <a:ea typeface="+mn-ea"/>
        <a:cs typeface="+mn-cs"/>
      </a:defRPr>
    </a:lvl2pPr>
    <a:lvl3pPr marL="914400" algn="l" rtl="0" eaLnBrk="0" fontAlgn="base" hangingPunct="0">
      <a:spcBef>
        <a:spcPct val="50000"/>
      </a:spcBef>
      <a:spcAft>
        <a:spcPct val="0"/>
      </a:spcAft>
      <a:defRPr sz="1600" b="1" kern="1200">
        <a:solidFill>
          <a:schemeClr val="hlink"/>
        </a:solidFill>
        <a:latin typeface="Arial" charset="0"/>
        <a:ea typeface="+mn-ea"/>
        <a:cs typeface="+mn-cs"/>
      </a:defRPr>
    </a:lvl3pPr>
    <a:lvl4pPr marL="1371600" algn="l" rtl="0" eaLnBrk="0" fontAlgn="base" hangingPunct="0">
      <a:spcBef>
        <a:spcPct val="50000"/>
      </a:spcBef>
      <a:spcAft>
        <a:spcPct val="0"/>
      </a:spcAft>
      <a:defRPr sz="1600" b="1" kern="1200">
        <a:solidFill>
          <a:schemeClr val="hlink"/>
        </a:solidFill>
        <a:latin typeface="Arial" charset="0"/>
        <a:ea typeface="+mn-ea"/>
        <a:cs typeface="+mn-cs"/>
      </a:defRPr>
    </a:lvl4pPr>
    <a:lvl5pPr marL="1828800" algn="l" rtl="0" eaLnBrk="0" fontAlgn="base" hangingPunct="0">
      <a:spcBef>
        <a:spcPct val="50000"/>
      </a:spcBef>
      <a:spcAft>
        <a:spcPct val="0"/>
      </a:spcAft>
      <a:defRPr sz="1600" b="1" kern="1200">
        <a:solidFill>
          <a:schemeClr val="hlink"/>
        </a:solidFill>
        <a:latin typeface="Arial" charset="0"/>
        <a:ea typeface="+mn-ea"/>
        <a:cs typeface="+mn-cs"/>
      </a:defRPr>
    </a:lvl5pPr>
    <a:lvl6pPr marL="2286000" algn="l" defTabSz="914400" rtl="0" eaLnBrk="1" latinLnBrk="0" hangingPunct="1">
      <a:defRPr sz="1600" b="1" kern="1200">
        <a:solidFill>
          <a:schemeClr val="hlink"/>
        </a:solidFill>
        <a:latin typeface="Arial" charset="0"/>
        <a:ea typeface="+mn-ea"/>
        <a:cs typeface="+mn-cs"/>
      </a:defRPr>
    </a:lvl6pPr>
    <a:lvl7pPr marL="2743200" algn="l" defTabSz="914400" rtl="0" eaLnBrk="1" latinLnBrk="0" hangingPunct="1">
      <a:defRPr sz="1600" b="1" kern="1200">
        <a:solidFill>
          <a:schemeClr val="hlink"/>
        </a:solidFill>
        <a:latin typeface="Arial" charset="0"/>
        <a:ea typeface="+mn-ea"/>
        <a:cs typeface="+mn-cs"/>
      </a:defRPr>
    </a:lvl7pPr>
    <a:lvl8pPr marL="3200400" algn="l" defTabSz="914400" rtl="0" eaLnBrk="1" latinLnBrk="0" hangingPunct="1">
      <a:defRPr sz="1600" b="1" kern="1200">
        <a:solidFill>
          <a:schemeClr val="hlink"/>
        </a:solidFill>
        <a:latin typeface="Arial" charset="0"/>
        <a:ea typeface="+mn-ea"/>
        <a:cs typeface="+mn-cs"/>
      </a:defRPr>
    </a:lvl8pPr>
    <a:lvl9pPr marL="3657600" algn="l" defTabSz="914400" rtl="0" eaLnBrk="1" latinLnBrk="0" hangingPunct="1">
      <a:defRPr sz="1600" b="1" kern="1200">
        <a:solidFill>
          <a:schemeClr val="hlink"/>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showPr>
  <p:clrMru>
    <a:srgbClr val="114FFB"/>
    <a:srgbClr val="FF6600"/>
    <a:srgbClr val="FF0000"/>
    <a:srgbClr val="0332B7"/>
    <a:srgbClr val="F905F3"/>
    <a:srgbClr val="7B00E4"/>
    <a:srgbClr val="008000"/>
    <a:srgbClr val="000000"/>
    <a:srgbClr val="55FC02"/>
    <a:srgbClr val="FBBA03"/>
  </p:clrMru>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主题样式 1 - 强调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D113A9D2-9D6B-4929-AA2D-F23B5EE8CBE7}" styleName="主题样式 2 - 强调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619" autoAdjust="0"/>
    <p:restoredTop sz="88252" autoAdjust="0"/>
  </p:normalViewPr>
  <p:slideViewPr>
    <p:cSldViewPr>
      <p:cViewPr>
        <p:scale>
          <a:sx n="75" d="100"/>
          <a:sy n="75" d="100"/>
        </p:scale>
        <p:origin x="-726" y="-15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74" d="100"/>
          <a:sy n="74" d="100"/>
        </p:scale>
        <p:origin x="-2172" y="-108"/>
      </p:cViewPr>
      <p:guideLst>
        <p:guide orient="horz" pos="3024"/>
        <p:guide pos="230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DAVID\Desktop\MemorySpeed\ppt\latency%20distribution.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style val="4"/>
  <c:chart>
    <c:plotArea>
      <c:layout>
        <c:manualLayout>
          <c:layoutTarget val="inner"/>
          <c:xMode val="edge"/>
          <c:yMode val="edge"/>
          <c:x val="0.16735596917184581"/>
          <c:y val="5.1400554097404488E-2"/>
          <c:w val="0.79690048684272319"/>
          <c:h val="0.79158329244452763"/>
        </c:manualLayout>
      </c:layout>
      <c:barChart>
        <c:barDir val="col"/>
        <c:grouping val="clustered"/>
        <c:ser>
          <c:idx val="0"/>
          <c:order val="0"/>
          <c:dLbls>
            <c:dLbl>
              <c:idx val="5"/>
              <c:layout>
                <c:manualLayout>
                  <c:x val="0"/>
                  <c:y val="-1.9782393669634104E-2"/>
                </c:manualLayout>
              </c:layout>
              <c:dLblPos val="inEnd"/>
              <c:showVal val="1"/>
            </c:dLbl>
            <c:dLbl>
              <c:idx val="6"/>
              <c:layout>
                <c:manualLayout>
                  <c:x val="0"/>
                  <c:y val="-7.5173095944609455E-2"/>
                </c:manualLayout>
              </c:layout>
              <c:dLblPos val="inEnd"/>
              <c:showVal val="1"/>
            </c:dLbl>
            <c:dLbl>
              <c:idx val="7"/>
              <c:layout>
                <c:manualLayout>
                  <c:x val="0"/>
                  <c:y val="-6.7260138476755688E-2"/>
                </c:manualLayout>
              </c:layout>
              <c:dLblPos val="inEnd"/>
              <c:showVal val="1"/>
            </c:dLbl>
            <c:txPr>
              <a:bodyPr/>
              <a:lstStyle/>
              <a:p>
                <a:pPr>
                  <a:defRPr sz="1100" b="1">
                    <a:latin typeface="Arial" pitchFamily="34" charset="0"/>
                    <a:cs typeface="Arial" pitchFamily="34" charset="0"/>
                  </a:defRPr>
                </a:pPr>
                <a:endParaRPr lang="en-US"/>
              </a:p>
            </c:txPr>
            <c:dLblPos val="inEnd"/>
            <c:showVal val="1"/>
          </c:dLbls>
          <c:cat>
            <c:strRef>
              <c:f>Sheet1!$A$1:$A$8</c:f>
              <c:strCache>
                <c:ptCount val="8"/>
                <c:pt idx="0">
                  <c:v>ALU Inst</c:v>
                </c:pt>
                <c:pt idx="1">
                  <c:v>FP Cmp</c:v>
                </c:pt>
                <c:pt idx="2">
                  <c:v>FP Mul</c:v>
                </c:pt>
                <c:pt idx="3">
                  <c:v>L1 Access</c:v>
                </c:pt>
                <c:pt idx="4">
                  <c:v>FP Div</c:v>
                </c:pt>
                <c:pt idx="5">
                  <c:v>L2 Access</c:v>
                </c:pt>
                <c:pt idx="6">
                  <c:v>L3 Access</c:v>
                </c:pt>
                <c:pt idx="7">
                  <c:v>MM Access</c:v>
                </c:pt>
              </c:strCache>
            </c:strRef>
          </c:cat>
          <c:val>
            <c:numRef>
              <c:f>Sheet1!$B$1:$B$8</c:f>
              <c:numCache>
                <c:formatCode>General</c:formatCode>
                <c:ptCount val="8"/>
                <c:pt idx="0">
                  <c:v>1</c:v>
                </c:pt>
                <c:pt idx="1">
                  <c:v>2</c:v>
                </c:pt>
                <c:pt idx="2">
                  <c:v>4</c:v>
                </c:pt>
                <c:pt idx="3">
                  <c:v>4</c:v>
                </c:pt>
                <c:pt idx="4">
                  <c:v>10</c:v>
                </c:pt>
                <c:pt idx="5">
                  <c:v>20</c:v>
                </c:pt>
                <c:pt idx="6">
                  <c:v>100</c:v>
                </c:pt>
                <c:pt idx="7">
                  <c:v>400</c:v>
                </c:pt>
              </c:numCache>
            </c:numRef>
          </c:val>
        </c:ser>
        <c:dLbls>
          <c:showVal val="1"/>
        </c:dLbls>
        <c:axId val="63585280"/>
        <c:axId val="33383168"/>
      </c:barChart>
      <c:catAx>
        <c:axId val="63585280"/>
        <c:scaling>
          <c:orientation val="minMax"/>
        </c:scaling>
        <c:axPos val="b"/>
        <c:tickLblPos val="nextTo"/>
        <c:txPr>
          <a:bodyPr/>
          <a:lstStyle/>
          <a:p>
            <a:pPr>
              <a:defRPr sz="1100" b="1"/>
            </a:pPr>
            <a:endParaRPr lang="en-US"/>
          </a:p>
        </c:txPr>
        <c:crossAx val="33383168"/>
        <c:crosses val="autoZero"/>
        <c:auto val="1"/>
        <c:lblAlgn val="ctr"/>
        <c:lblOffset val="100"/>
      </c:catAx>
      <c:valAx>
        <c:axId val="33383168"/>
        <c:scaling>
          <c:orientation val="minMax"/>
          <c:max val="450"/>
          <c:min val="0"/>
        </c:scaling>
        <c:axPos val="l"/>
        <c:majorGridlines/>
        <c:numFmt formatCode="General" sourceLinked="1"/>
        <c:tickLblPos val="nextTo"/>
        <c:txPr>
          <a:bodyPr/>
          <a:lstStyle/>
          <a:p>
            <a:pPr>
              <a:defRPr sz="1200" b="1"/>
            </a:pPr>
            <a:endParaRPr lang="en-US"/>
          </a:p>
        </c:txPr>
        <c:crossAx val="63585280"/>
        <c:crosses val="autoZero"/>
        <c:crossBetween val="between"/>
        <c:majorUnit val="50"/>
      </c:valAx>
      <c:spPr>
        <a:noFill/>
        <a:ln w="25400">
          <a:noFill/>
        </a:ln>
      </c:spPr>
    </c:plotArea>
    <c:plotVisOnly val="1"/>
  </c:chart>
  <c:externalData r:id="rId1"/>
</c:chartSpace>
</file>

<file path=ppt/drawings/_rels/vmlDrawing1.vml.rels><?xml version="1.0" encoding="UTF-8" standalone="yes"?>
<Relationships xmlns="http://schemas.openxmlformats.org/package/2006/relationships"><Relationship Id="rId1" Type="http://schemas.openxmlformats.org/officeDocument/2006/relationships/image" Target="../media/image8.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23813" y="23813"/>
            <a:ext cx="3176588" cy="427037"/>
          </a:xfrm>
          <a:prstGeom prst="rect">
            <a:avLst/>
          </a:prstGeom>
          <a:noFill/>
          <a:ln w="9525">
            <a:noFill/>
            <a:miter lim="800000"/>
            <a:headEnd/>
            <a:tailEnd/>
          </a:ln>
          <a:effectLst/>
        </p:spPr>
        <p:txBody>
          <a:bodyPr vert="horz" wrap="square" lIns="18003" tIns="0" rIns="18003" bIns="0" numCol="1" anchor="t" anchorCtr="0" compatLnSpc="1">
            <a:prstTxWarp prst="textNoShape">
              <a:avLst/>
            </a:prstTxWarp>
          </a:bodyPr>
          <a:lstStyle>
            <a:lvl1pPr defTabSz="863600">
              <a:spcBef>
                <a:spcPct val="0"/>
              </a:spcBef>
              <a:defRPr sz="1000" b="0" i="1">
                <a:solidFill>
                  <a:schemeClr val="tx1"/>
                </a:solidFill>
              </a:defRPr>
            </a:lvl1pPr>
          </a:lstStyle>
          <a:p>
            <a:endParaRPr lang="en-US" dirty="0"/>
          </a:p>
        </p:txBody>
      </p:sp>
      <p:sp>
        <p:nvSpPr>
          <p:cNvPr id="3075" name="Rectangle 3"/>
          <p:cNvSpPr>
            <a:spLocks noGrp="1" noChangeArrowheads="1"/>
          </p:cNvSpPr>
          <p:nvPr>
            <p:ph type="dt" sz="quarter" idx="1"/>
          </p:nvPr>
        </p:nvSpPr>
        <p:spPr bwMode="auto">
          <a:xfrm>
            <a:off x="4162425" y="23813"/>
            <a:ext cx="3176588" cy="427037"/>
          </a:xfrm>
          <a:prstGeom prst="rect">
            <a:avLst/>
          </a:prstGeom>
          <a:noFill/>
          <a:ln w="9525">
            <a:noFill/>
            <a:miter lim="800000"/>
            <a:headEnd/>
            <a:tailEnd/>
          </a:ln>
          <a:effectLst/>
        </p:spPr>
        <p:txBody>
          <a:bodyPr vert="horz" wrap="square" lIns="18003" tIns="0" rIns="18003" bIns="0" numCol="1" anchor="t" anchorCtr="0" compatLnSpc="1">
            <a:prstTxWarp prst="textNoShape">
              <a:avLst/>
            </a:prstTxWarp>
          </a:bodyPr>
          <a:lstStyle>
            <a:lvl1pPr algn="r" defTabSz="863600">
              <a:spcBef>
                <a:spcPct val="0"/>
              </a:spcBef>
              <a:defRPr sz="1000" b="0" i="1">
                <a:solidFill>
                  <a:schemeClr val="tx1"/>
                </a:solidFill>
              </a:defRPr>
            </a:lvl1pPr>
          </a:lstStyle>
          <a:p>
            <a:endParaRPr lang="en-US" dirty="0"/>
          </a:p>
        </p:txBody>
      </p:sp>
      <p:sp>
        <p:nvSpPr>
          <p:cNvPr id="3076" name="Rectangle 4"/>
          <p:cNvSpPr>
            <a:spLocks noGrp="1" noChangeArrowheads="1"/>
          </p:cNvSpPr>
          <p:nvPr>
            <p:ph type="ftr" sz="quarter" idx="2"/>
          </p:nvPr>
        </p:nvSpPr>
        <p:spPr bwMode="auto">
          <a:xfrm>
            <a:off x="-23813" y="9150350"/>
            <a:ext cx="3176588" cy="427038"/>
          </a:xfrm>
          <a:prstGeom prst="rect">
            <a:avLst/>
          </a:prstGeom>
          <a:noFill/>
          <a:ln w="9525">
            <a:noFill/>
            <a:miter lim="800000"/>
            <a:headEnd/>
            <a:tailEnd/>
          </a:ln>
          <a:effectLst/>
        </p:spPr>
        <p:txBody>
          <a:bodyPr vert="horz" wrap="square" lIns="18003" tIns="0" rIns="18003" bIns="0" numCol="1" anchor="b" anchorCtr="0" compatLnSpc="1">
            <a:prstTxWarp prst="textNoShape">
              <a:avLst/>
            </a:prstTxWarp>
          </a:bodyPr>
          <a:lstStyle>
            <a:lvl1pPr defTabSz="863600">
              <a:spcBef>
                <a:spcPct val="0"/>
              </a:spcBef>
              <a:defRPr sz="1000" b="0" i="1">
                <a:solidFill>
                  <a:schemeClr val="tx1"/>
                </a:solidFill>
              </a:defRPr>
            </a:lvl1pPr>
          </a:lstStyle>
          <a:p>
            <a:endParaRPr lang="en-US" dirty="0"/>
          </a:p>
        </p:txBody>
      </p:sp>
      <p:sp>
        <p:nvSpPr>
          <p:cNvPr id="3077" name="Rectangle 5"/>
          <p:cNvSpPr>
            <a:spLocks noGrp="1" noChangeArrowheads="1"/>
          </p:cNvSpPr>
          <p:nvPr>
            <p:ph type="sldNum" sz="quarter" idx="3"/>
          </p:nvPr>
        </p:nvSpPr>
        <p:spPr bwMode="auto">
          <a:xfrm>
            <a:off x="4162425" y="9150350"/>
            <a:ext cx="3176588" cy="427038"/>
          </a:xfrm>
          <a:prstGeom prst="rect">
            <a:avLst/>
          </a:prstGeom>
          <a:noFill/>
          <a:ln w="9525">
            <a:noFill/>
            <a:miter lim="800000"/>
            <a:headEnd/>
            <a:tailEnd/>
          </a:ln>
          <a:effectLst/>
        </p:spPr>
        <p:txBody>
          <a:bodyPr vert="horz" wrap="square" lIns="18003" tIns="0" rIns="18003" bIns="0" numCol="1" anchor="b" anchorCtr="0" compatLnSpc="1">
            <a:prstTxWarp prst="textNoShape">
              <a:avLst/>
            </a:prstTxWarp>
          </a:bodyPr>
          <a:lstStyle>
            <a:lvl1pPr algn="r" defTabSz="863600">
              <a:spcBef>
                <a:spcPct val="0"/>
              </a:spcBef>
              <a:defRPr sz="1000" b="0" i="1">
                <a:solidFill>
                  <a:schemeClr val="tx1"/>
                </a:solidFill>
              </a:defRPr>
            </a:lvl1pPr>
          </a:lstStyle>
          <a:p>
            <a:fld id="{CD2E3FE6-54EF-4B4B-B69C-BC29000FF1F1}" type="slidenum">
              <a:rPr lang="en-US"/>
              <a:pPr/>
              <a:t>‹#›</a:t>
            </a:fld>
            <a:endParaRPr lang="en-US" dirty="0"/>
          </a:p>
        </p:txBody>
      </p:sp>
      <p:sp>
        <p:nvSpPr>
          <p:cNvPr id="3078" name="Rectangle 6"/>
          <p:cNvSpPr>
            <a:spLocks noChangeArrowheads="1"/>
          </p:cNvSpPr>
          <p:nvPr/>
        </p:nvSpPr>
        <p:spPr bwMode="auto">
          <a:xfrm>
            <a:off x="2735263" y="9147175"/>
            <a:ext cx="1844675" cy="258763"/>
          </a:xfrm>
          <a:prstGeom prst="rect">
            <a:avLst/>
          </a:prstGeom>
          <a:noFill/>
          <a:ln w="9525">
            <a:noFill/>
            <a:miter lim="800000"/>
            <a:headEnd/>
            <a:tailEnd/>
          </a:ln>
          <a:effectLst/>
        </p:spPr>
        <p:txBody>
          <a:bodyPr wrap="none" lIns="93016" tIns="46508" rIns="93016" bIns="46508">
            <a:spAutoFit/>
          </a:bodyPr>
          <a:lstStyle/>
          <a:p>
            <a:pPr algn="ctr" defTabSz="919163">
              <a:lnSpc>
                <a:spcPct val="90000"/>
              </a:lnSpc>
              <a:spcBef>
                <a:spcPct val="0"/>
              </a:spcBef>
            </a:pPr>
            <a:r>
              <a:rPr lang="en-US" sz="1300" b="0" dirty="0">
                <a:solidFill>
                  <a:schemeClr val="tx1"/>
                </a:solidFill>
              </a:rPr>
              <a:t>NOW Handout Page </a:t>
            </a:r>
            <a:fld id="{E389593E-3473-4F2A-95B7-44BCCFF92D63}" type="slidenum">
              <a:rPr lang="en-US" sz="1300" b="0">
                <a:solidFill>
                  <a:schemeClr val="tx1"/>
                </a:solidFill>
              </a:rPr>
              <a:pPr algn="ctr" defTabSz="919163">
                <a:lnSpc>
                  <a:spcPct val="90000"/>
                </a:lnSpc>
                <a:spcBef>
                  <a:spcPct val="0"/>
                </a:spcBef>
              </a:pPr>
              <a:t>‹#›</a:t>
            </a:fld>
            <a:endParaRPr lang="en-US" sz="1300" b="0" dirty="0">
              <a:solidFill>
                <a:schemeClr val="tx1"/>
              </a:solidFill>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23813" y="23813"/>
            <a:ext cx="3176588" cy="427037"/>
          </a:xfrm>
          <a:prstGeom prst="rect">
            <a:avLst/>
          </a:prstGeom>
          <a:noFill/>
          <a:ln w="9525">
            <a:noFill/>
            <a:miter lim="800000"/>
            <a:headEnd/>
            <a:tailEnd/>
          </a:ln>
          <a:effectLst/>
        </p:spPr>
        <p:txBody>
          <a:bodyPr vert="horz" wrap="square" lIns="18003" tIns="0" rIns="18003" bIns="0" numCol="1" anchor="t" anchorCtr="0" compatLnSpc="1">
            <a:prstTxWarp prst="textNoShape">
              <a:avLst/>
            </a:prstTxWarp>
          </a:bodyPr>
          <a:lstStyle>
            <a:lvl1pPr defTabSz="863600">
              <a:spcBef>
                <a:spcPct val="0"/>
              </a:spcBef>
              <a:defRPr sz="1000" b="0" i="1">
                <a:solidFill>
                  <a:schemeClr val="tx1"/>
                </a:solidFill>
                <a:latin typeface="Times New Roman" pitchFamily="18" charset="0"/>
              </a:defRPr>
            </a:lvl1pPr>
          </a:lstStyle>
          <a:p>
            <a:endParaRPr lang="en-US" dirty="0"/>
          </a:p>
        </p:txBody>
      </p:sp>
      <p:sp>
        <p:nvSpPr>
          <p:cNvPr id="2051" name="Rectangle 3"/>
          <p:cNvSpPr>
            <a:spLocks noGrp="1" noChangeArrowheads="1"/>
          </p:cNvSpPr>
          <p:nvPr>
            <p:ph type="dt" idx="1"/>
          </p:nvPr>
        </p:nvSpPr>
        <p:spPr bwMode="auto">
          <a:xfrm>
            <a:off x="4162425" y="23813"/>
            <a:ext cx="3176588" cy="427037"/>
          </a:xfrm>
          <a:prstGeom prst="rect">
            <a:avLst/>
          </a:prstGeom>
          <a:noFill/>
          <a:ln w="9525">
            <a:noFill/>
            <a:miter lim="800000"/>
            <a:headEnd/>
            <a:tailEnd/>
          </a:ln>
          <a:effectLst/>
        </p:spPr>
        <p:txBody>
          <a:bodyPr vert="horz" wrap="square" lIns="18003" tIns="0" rIns="18003" bIns="0" numCol="1" anchor="t" anchorCtr="0" compatLnSpc="1">
            <a:prstTxWarp prst="textNoShape">
              <a:avLst/>
            </a:prstTxWarp>
          </a:bodyPr>
          <a:lstStyle>
            <a:lvl1pPr algn="r" defTabSz="863600">
              <a:spcBef>
                <a:spcPct val="0"/>
              </a:spcBef>
              <a:defRPr sz="1000" b="0" i="1">
                <a:solidFill>
                  <a:schemeClr val="tx1"/>
                </a:solidFill>
                <a:latin typeface="Times New Roman" pitchFamily="18" charset="0"/>
              </a:defRPr>
            </a:lvl1pPr>
          </a:lstStyle>
          <a:p>
            <a:endParaRPr lang="en-US" dirty="0"/>
          </a:p>
        </p:txBody>
      </p:sp>
      <p:sp>
        <p:nvSpPr>
          <p:cNvPr id="2052" name="Rectangle 4"/>
          <p:cNvSpPr>
            <a:spLocks noGrp="1" noChangeArrowheads="1"/>
          </p:cNvSpPr>
          <p:nvPr>
            <p:ph type="ftr" sz="quarter" idx="4"/>
          </p:nvPr>
        </p:nvSpPr>
        <p:spPr bwMode="auto">
          <a:xfrm>
            <a:off x="-23813" y="9150350"/>
            <a:ext cx="3176588" cy="427038"/>
          </a:xfrm>
          <a:prstGeom prst="rect">
            <a:avLst/>
          </a:prstGeom>
          <a:noFill/>
          <a:ln w="9525">
            <a:noFill/>
            <a:miter lim="800000"/>
            <a:headEnd/>
            <a:tailEnd/>
          </a:ln>
          <a:effectLst/>
        </p:spPr>
        <p:txBody>
          <a:bodyPr vert="horz" wrap="square" lIns="18003" tIns="0" rIns="18003" bIns="0" numCol="1" anchor="b" anchorCtr="0" compatLnSpc="1">
            <a:prstTxWarp prst="textNoShape">
              <a:avLst/>
            </a:prstTxWarp>
          </a:bodyPr>
          <a:lstStyle>
            <a:lvl1pPr defTabSz="863600">
              <a:spcBef>
                <a:spcPct val="0"/>
              </a:spcBef>
              <a:defRPr sz="1000" b="0" i="1">
                <a:solidFill>
                  <a:schemeClr val="tx1"/>
                </a:solidFill>
                <a:latin typeface="Times New Roman" pitchFamily="18" charset="0"/>
              </a:defRPr>
            </a:lvl1pPr>
          </a:lstStyle>
          <a:p>
            <a:endParaRPr lang="en-US" dirty="0"/>
          </a:p>
        </p:txBody>
      </p:sp>
      <p:sp>
        <p:nvSpPr>
          <p:cNvPr id="2053" name="Rectangle 5"/>
          <p:cNvSpPr>
            <a:spLocks noGrp="1" noChangeArrowheads="1"/>
          </p:cNvSpPr>
          <p:nvPr>
            <p:ph type="sldNum" sz="quarter" idx="5"/>
          </p:nvPr>
        </p:nvSpPr>
        <p:spPr bwMode="auto">
          <a:xfrm>
            <a:off x="4162425" y="9150350"/>
            <a:ext cx="3176588" cy="427038"/>
          </a:xfrm>
          <a:prstGeom prst="rect">
            <a:avLst/>
          </a:prstGeom>
          <a:noFill/>
          <a:ln w="9525">
            <a:noFill/>
            <a:miter lim="800000"/>
            <a:headEnd/>
            <a:tailEnd/>
          </a:ln>
          <a:effectLst/>
        </p:spPr>
        <p:txBody>
          <a:bodyPr vert="horz" wrap="square" lIns="18003" tIns="0" rIns="18003" bIns="0" numCol="1" anchor="b" anchorCtr="0" compatLnSpc="1">
            <a:prstTxWarp prst="textNoShape">
              <a:avLst/>
            </a:prstTxWarp>
          </a:bodyPr>
          <a:lstStyle>
            <a:lvl1pPr algn="r" defTabSz="863600">
              <a:spcBef>
                <a:spcPct val="0"/>
              </a:spcBef>
              <a:defRPr sz="1000" b="0" i="1">
                <a:solidFill>
                  <a:schemeClr val="tx1"/>
                </a:solidFill>
                <a:latin typeface="Times New Roman" pitchFamily="18" charset="0"/>
              </a:defRPr>
            </a:lvl1pPr>
          </a:lstStyle>
          <a:p>
            <a:fld id="{D90CF8ED-84C0-40D1-A832-07BDC2310FF1}" type="slidenum">
              <a:rPr lang="en-US"/>
              <a:pPr/>
              <a:t>‹#›</a:t>
            </a:fld>
            <a:endParaRPr lang="en-US" dirty="0"/>
          </a:p>
        </p:txBody>
      </p:sp>
      <p:sp>
        <p:nvSpPr>
          <p:cNvPr id="2054" name="Rectangle 6"/>
          <p:cNvSpPr>
            <a:spLocks noChangeArrowheads="1"/>
          </p:cNvSpPr>
          <p:nvPr/>
        </p:nvSpPr>
        <p:spPr bwMode="auto">
          <a:xfrm>
            <a:off x="3248025" y="9148763"/>
            <a:ext cx="822325" cy="271462"/>
          </a:xfrm>
          <a:prstGeom prst="rect">
            <a:avLst/>
          </a:prstGeom>
          <a:noFill/>
          <a:ln w="9525">
            <a:noFill/>
            <a:miter lim="800000"/>
            <a:headEnd/>
            <a:tailEnd/>
          </a:ln>
          <a:effectLst/>
        </p:spPr>
        <p:txBody>
          <a:bodyPr wrap="none" lIns="93016" tIns="46508" rIns="93016" bIns="46508">
            <a:spAutoFit/>
          </a:bodyPr>
          <a:lstStyle/>
          <a:p>
            <a:pPr algn="ctr" defTabSz="919163">
              <a:lnSpc>
                <a:spcPct val="90000"/>
              </a:lnSpc>
              <a:spcBef>
                <a:spcPct val="0"/>
              </a:spcBef>
            </a:pPr>
            <a:r>
              <a:rPr lang="en-US" sz="1300" b="0" dirty="0">
                <a:solidFill>
                  <a:schemeClr val="tx1"/>
                </a:solidFill>
              </a:rPr>
              <a:t>Page </a:t>
            </a:r>
            <a:fld id="{B33397B5-617A-4D09-AF60-F1F4086F2C64}" type="slidenum">
              <a:rPr lang="en-US" sz="1300" b="0">
                <a:solidFill>
                  <a:schemeClr val="tx1"/>
                </a:solidFill>
              </a:rPr>
              <a:pPr algn="ctr" defTabSz="919163">
                <a:lnSpc>
                  <a:spcPct val="90000"/>
                </a:lnSpc>
                <a:spcBef>
                  <a:spcPct val="0"/>
                </a:spcBef>
              </a:pPr>
              <a:t>‹#›</a:t>
            </a:fld>
            <a:endParaRPr lang="en-US" sz="1300" b="0" dirty="0">
              <a:solidFill>
                <a:schemeClr val="tx1"/>
              </a:solidFill>
            </a:endParaRPr>
          </a:p>
        </p:txBody>
      </p:sp>
      <p:sp>
        <p:nvSpPr>
          <p:cNvPr id="2055" name="Rectangle 7"/>
          <p:cNvSpPr>
            <a:spLocks noGrp="1" noRot="1" noChangeAspect="1" noChangeArrowheads="1" noTextEdit="1"/>
          </p:cNvSpPr>
          <p:nvPr>
            <p:ph type="sldImg" idx="2"/>
          </p:nvPr>
        </p:nvSpPr>
        <p:spPr bwMode="auto">
          <a:xfrm>
            <a:off x="1527175" y="923925"/>
            <a:ext cx="4260850" cy="3195638"/>
          </a:xfrm>
          <a:prstGeom prst="rect">
            <a:avLst/>
          </a:prstGeom>
          <a:noFill/>
          <a:ln w="12700">
            <a:solidFill>
              <a:schemeClr val="tx1"/>
            </a:solidFill>
            <a:miter lim="800000"/>
            <a:headEnd/>
            <a:tailEnd/>
          </a:ln>
          <a:effectLst/>
        </p:spPr>
      </p:sp>
      <p:sp>
        <p:nvSpPr>
          <p:cNvPr id="2056" name="Rectangle 8"/>
          <p:cNvSpPr>
            <a:spLocks noGrp="1" noChangeArrowheads="1"/>
          </p:cNvSpPr>
          <p:nvPr>
            <p:ph type="body" sz="quarter" idx="3"/>
          </p:nvPr>
        </p:nvSpPr>
        <p:spPr bwMode="auto">
          <a:xfrm>
            <a:off x="974725" y="4559300"/>
            <a:ext cx="5365750" cy="4321175"/>
          </a:xfrm>
          <a:prstGeom prst="rect">
            <a:avLst/>
          </a:prstGeom>
          <a:noFill/>
          <a:ln w="9525">
            <a:noFill/>
            <a:miter lim="800000"/>
            <a:headEnd/>
            <a:tailEnd/>
          </a:ln>
          <a:effectLst/>
        </p:spPr>
        <p:txBody>
          <a:bodyPr vert="horz" wrap="square" lIns="97517" tIns="48008" rIns="97517" bIns="48008" numCol="1" anchor="t" anchorCtr="0" compatLnSpc="1">
            <a:prstTxWarp prst="textNoShape">
              <a:avLst/>
            </a:prstTxWarp>
          </a:bodyPr>
          <a:lstStyle/>
          <a:p>
            <a:pPr lvl="0"/>
            <a:r>
              <a:rPr lang="en-US" smtClean="0"/>
              <a:t>Body Text</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notesStyle>
    <a:lvl1pPr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1pPr>
    <a:lvl2pPr marL="4572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2pPr>
    <a:lvl3pPr marL="9144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3pPr>
    <a:lvl4pPr marL="13716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4pPr>
    <a:lvl5pPr marL="18288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en.wikipedia.org/wiki/Intel_80486" TargetMode="External"/><Relationship Id="rId2" Type="http://schemas.openxmlformats.org/officeDocument/2006/relationships/slide" Target="../slides/slide2.xml"/><Relationship Id="rId1" Type="http://schemas.openxmlformats.org/officeDocument/2006/relationships/notesMaster" Target="../notesMasters/notesMaster1.xml"/><Relationship Id="rId5" Type="http://schemas.openxmlformats.org/officeDocument/2006/relationships/hyperlink" Target="http://en.wikipedia.org/wiki/CPU_cache" TargetMode="External"/><Relationship Id="rId4" Type="http://schemas.openxmlformats.org/officeDocument/2006/relationships/hyperlink" Target="http://en.wikipedia.org/wiki/Pentium" TargetMode="Externa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024C9398-3CD5-4BC1-9BBE-57BF4C1FBB74}" type="slidenum">
              <a:rPr lang="en-US"/>
              <a:pPr/>
              <a:t>1</a:t>
            </a:fld>
            <a:endParaRPr lang="en-US" dirty="0"/>
          </a:p>
        </p:txBody>
      </p:sp>
      <p:sp>
        <p:nvSpPr>
          <p:cNvPr id="1136642" name="Rectangle 2"/>
          <p:cNvSpPr>
            <a:spLocks noGrp="1" noRot="1" noChangeAspect="1" noChangeArrowheads="1" noTextEdit="1"/>
          </p:cNvSpPr>
          <p:nvPr>
            <p:ph type="sldImg"/>
          </p:nvPr>
        </p:nvSpPr>
        <p:spPr>
          <a:ln/>
        </p:spPr>
      </p:sp>
      <p:sp>
        <p:nvSpPr>
          <p:cNvPr id="1136643"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r>
              <a:rPr lang="en-US" dirty="0" smtClean="0"/>
              <a:t>Different</a:t>
            </a:r>
            <a:r>
              <a:rPr lang="en-US" baseline="0" dirty="0" smtClean="0"/>
              <a:t> level has its own APC values</a:t>
            </a:r>
            <a:endParaRPr lang="en-US" dirty="0"/>
          </a:p>
        </p:txBody>
      </p:sp>
      <p:sp>
        <p:nvSpPr>
          <p:cNvPr id="4" name="灯片编号占位符 3"/>
          <p:cNvSpPr>
            <a:spLocks noGrp="1"/>
          </p:cNvSpPr>
          <p:nvPr>
            <p:ph type="sldNum" sz="quarter" idx="10"/>
          </p:nvPr>
        </p:nvSpPr>
        <p:spPr/>
        <p:txBody>
          <a:bodyPr/>
          <a:lstStyle/>
          <a:p>
            <a:fld id="{D90CF8ED-84C0-40D1-A832-07BDC2310FF1}" type="slidenum">
              <a:rPr lang="en-US" smtClean="0"/>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r>
              <a:rPr lang="en-US" dirty="0" smtClean="0"/>
              <a:t>Different</a:t>
            </a:r>
            <a:r>
              <a:rPr lang="en-US" baseline="0" dirty="0" smtClean="0"/>
              <a:t> level has its own APC values</a:t>
            </a:r>
            <a:endParaRPr lang="en-US" dirty="0"/>
          </a:p>
        </p:txBody>
      </p:sp>
      <p:sp>
        <p:nvSpPr>
          <p:cNvPr id="4" name="灯片编号占位符 3"/>
          <p:cNvSpPr>
            <a:spLocks noGrp="1"/>
          </p:cNvSpPr>
          <p:nvPr>
            <p:ph type="sldNum" sz="quarter" idx="10"/>
          </p:nvPr>
        </p:nvSpPr>
        <p:spPr/>
        <p:txBody>
          <a:bodyPr/>
          <a:lstStyle/>
          <a:p>
            <a:fld id="{D90CF8ED-84C0-40D1-A832-07BDC2310FF1}" type="slidenum">
              <a:rPr lang="en-US" smtClean="0"/>
              <a:pPr/>
              <a:t>11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r>
              <a:rPr lang="en-US" dirty="0" smtClean="0"/>
              <a:t>Structure</a:t>
            </a:r>
            <a:r>
              <a:rPr lang="en-US" baseline="0" dirty="0" smtClean="0"/>
              <a:t> of AML, and its hardware cost</a:t>
            </a:r>
          </a:p>
          <a:p>
            <a:endParaRPr lang="en-US" dirty="0"/>
          </a:p>
        </p:txBody>
      </p:sp>
      <p:sp>
        <p:nvSpPr>
          <p:cNvPr id="4" name="灯片编号占位符 3"/>
          <p:cNvSpPr>
            <a:spLocks noGrp="1"/>
          </p:cNvSpPr>
          <p:nvPr>
            <p:ph type="sldNum" sz="quarter" idx="10"/>
          </p:nvPr>
        </p:nvSpPr>
        <p:spPr/>
        <p:txBody>
          <a:bodyPr/>
          <a:lstStyle/>
          <a:p>
            <a:fld id="{D90CF8ED-84C0-40D1-A832-07BDC2310FF1}" type="slidenum">
              <a:rPr lang="en-US" smtClean="0"/>
              <a:pPr/>
              <a:t>12</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en-US"/>
          </a:p>
        </p:txBody>
      </p:sp>
      <p:sp>
        <p:nvSpPr>
          <p:cNvPr id="4" name="灯片编号占位符 3"/>
          <p:cNvSpPr>
            <a:spLocks noGrp="1"/>
          </p:cNvSpPr>
          <p:nvPr>
            <p:ph type="sldNum" sz="quarter" idx="10"/>
          </p:nvPr>
        </p:nvSpPr>
        <p:spPr/>
        <p:txBody>
          <a:bodyPr/>
          <a:lstStyle/>
          <a:p>
            <a:fld id="{D90CF8ED-84C0-40D1-A832-07BDC2310FF1}" type="slidenum">
              <a:rPr lang="en-US" smtClean="0"/>
              <a:pPr/>
              <a:t>13</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en-US" dirty="0"/>
          </a:p>
        </p:txBody>
      </p:sp>
      <p:sp>
        <p:nvSpPr>
          <p:cNvPr id="4" name="灯片编号占位符 3"/>
          <p:cNvSpPr>
            <a:spLocks noGrp="1"/>
          </p:cNvSpPr>
          <p:nvPr>
            <p:ph type="sldNum" sz="quarter" idx="10"/>
          </p:nvPr>
        </p:nvSpPr>
        <p:spPr/>
        <p:txBody>
          <a:bodyPr/>
          <a:lstStyle/>
          <a:p>
            <a:fld id="{D90CF8ED-84C0-40D1-A832-07BDC2310FF1}" type="slidenum">
              <a:rPr lang="en-US" smtClean="0"/>
              <a:pPr/>
              <a:t>14</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en-US" dirty="0"/>
          </a:p>
        </p:txBody>
      </p:sp>
      <p:sp>
        <p:nvSpPr>
          <p:cNvPr id="4" name="灯片编号占位符 3"/>
          <p:cNvSpPr>
            <a:spLocks noGrp="1"/>
          </p:cNvSpPr>
          <p:nvPr>
            <p:ph type="sldNum" sz="quarter" idx="10"/>
          </p:nvPr>
        </p:nvSpPr>
        <p:spPr/>
        <p:txBody>
          <a:bodyPr/>
          <a:lstStyle/>
          <a:p>
            <a:fld id="{D90CF8ED-84C0-40D1-A832-07BDC2310FF1}" type="slidenum">
              <a:rPr lang="en-US" smtClean="0"/>
              <a:pPr/>
              <a:t>15</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en-US" dirty="0"/>
          </a:p>
        </p:txBody>
      </p:sp>
      <p:sp>
        <p:nvSpPr>
          <p:cNvPr id="4" name="灯片编号占位符 3"/>
          <p:cNvSpPr>
            <a:spLocks noGrp="1"/>
          </p:cNvSpPr>
          <p:nvPr>
            <p:ph type="sldNum" sz="quarter" idx="10"/>
          </p:nvPr>
        </p:nvSpPr>
        <p:spPr/>
        <p:txBody>
          <a:bodyPr/>
          <a:lstStyle/>
          <a:p>
            <a:fld id="{D90CF8ED-84C0-40D1-A832-07BDC2310FF1}" type="slidenum">
              <a:rPr lang="en-US" smtClean="0"/>
              <a:pPr/>
              <a:t>16</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en-US"/>
          </a:p>
        </p:txBody>
      </p:sp>
      <p:sp>
        <p:nvSpPr>
          <p:cNvPr id="4" name="灯片编号占位符 3"/>
          <p:cNvSpPr>
            <a:spLocks noGrp="1"/>
          </p:cNvSpPr>
          <p:nvPr>
            <p:ph type="sldNum" sz="quarter" idx="10"/>
          </p:nvPr>
        </p:nvSpPr>
        <p:spPr/>
        <p:txBody>
          <a:bodyPr/>
          <a:lstStyle/>
          <a:p>
            <a:fld id="{D90CF8ED-84C0-40D1-A832-07BDC2310FF1}" type="slidenum">
              <a:rPr lang="en-US" smtClean="0"/>
              <a:pPr/>
              <a:t>17</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r>
              <a:rPr lang="en-US" sz="1200" kern="1200" dirty="0" smtClean="0">
                <a:solidFill>
                  <a:schemeClr val="tx1"/>
                </a:solidFill>
                <a:latin typeface="Arial" charset="0"/>
                <a:ea typeface="+mn-ea"/>
                <a:cs typeface="+mn-cs"/>
              </a:rPr>
              <a:t>There are three groups of configurations. The first group, including configuration C1~C17, are the basic cache/memory configurations, which only change the cache size or associativity, or memory latency. These basic configurations have 10 MSHR entries each. C18~C23 are the advanced cache configurations, which consider effect of non-blocking cache and prefetcher structure. C18~C20, which compose the second group, add Stride Prefetcher to L1 data and instruction cache with different prefetching degree, 1, 2 and 4 respectively. The third group, which consists of configuration C21~C23, changes the memory access parallelism by changing the number of MSHR entry. The C21 changes the cache model into a blocking cache structure, which means the number of MSHR entry is only 1. C22 and C23 increase the MSHR entry to 2 and 16 respectively. </a:t>
            </a:r>
            <a:endParaRPr lang="en-US" dirty="0"/>
          </a:p>
        </p:txBody>
      </p:sp>
      <p:sp>
        <p:nvSpPr>
          <p:cNvPr id="4" name="灯片编号占位符 3"/>
          <p:cNvSpPr>
            <a:spLocks noGrp="1"/>
          </p:cNvSpPr>
          <p:nvPr>
            <p:ph type="sldNum" sz="quarter" idx="10"/>
          </p:nvPr>
        </p:nvSpPr>
        <p:spPr/>
        <p:txBody>
          <a:bodyPr/>
          <a:lstStyle/>
          <a:p>
            <a:fld id="{D90CF8ED-84C0-40D1-A832-07BDC2310FF1}" type="slidenum">
              <a:rPr lang="en-US" smtClean="0"/>
              <a:pPr/>
              <a:t>18</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r>
              <a:rPr lang="en-US" dirty="0" smtClean="0"/>
              <a:t>Introduce</a:t>
            </a:r>
            <a:r>
              <a:rPr lang="en-US" baseline="0" dirty="0" smtClean="0"/>
              <a:t> 5 memory metrics, and there CC value should be positive or negative</a:t>
            </a:r>
            <a:endParaRPr lang="en-US" dirty="0"/>
          </a:p>
        </p:txBody>
      </p:sp>
      <p:sp>
        <p:nvSpPr>
          <p:cNvPr id="4" name="灯片编号占位符 3"/>
          <p:cNvSpPr>
            <a:spLocks noGrp="1"/>
          </p:cNvSpPr>
          <p:nvPr>
            <p:ph type="sldNum" sz="quarter" idx="10"/>
          </p:nvPr>
        </p:nvSpPr>
        <p:spPr/>
        <p:txBody>
          <a:bodyPr/>
          <a:lstStyle/>
          <a:p>
            <a:fld id="{D90CF8ED-84C0-40D1-A832-07BDC2310FF1}" type="slidenum">
              <a:rPr lang="en-US" smtClean="0"/>
              <a:pPr/>
              <a:t>19</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52E6E2E9-CE53-4F4E-A628-29F579306D15}" type="slidenum">
              <a:rPr lang="en-US"/>
              <a:pPr/>
              <a:t>2</a:t>
            </a:fld>
            <a:endParaRPr lang="en-US" dirty="0"/>
          </a:p>
        </p:txBody>
      </p:sp>
      <p:sp>
        <p:nvSpPr>
          <p:cNvPr id="8194" name="Rectangle 2"/>
          <p:cNvSpPr>
            <a:spLocks noGrp="1" noRot="1" noChangeAspect="1" noChangeArrowheads="1" noTextEdit="1"/>
          </p:cNvSpPr>
          <p:nvPr>
            <p:ph type="sldImg"/>
          </p:nvPr>
        </p:nvSpPr>
        <p:spPr>
          <a:ln cap="flat"/>
        </p:spPr>
      </p:sp>
      <p:sp>
        <p:nvSpPr>
          <p:cNvPr id="8195" name="Rectangle 3"/>
          <p:cNvSpPr>
            <a:spLocks noGrp="1" noChangeArrowheads="1"/>
          </p:cNvSpPr>
          <p:nvPr>
            <p:ph type="body" idx="1"/>
          </p:nvPr>
        </p:nvSpPr>
        <p:spPr>
          <a:ln/>
        </p:spPr>
        <p:txBody>
          <a:bodyPr/>
          <a:lstStyle/>
          <a:p>
            <a:pPr rtl="1"/>
            <a:r>
              <a:rPr lang="en-US" dirty="0" smtClean="0"/>
              <a:t>CPU 1986~2005 1.52/yr, 2005~now 1.20/yr</a:t>
            </a:r>
          </a:p>
          <a:p>
            <a:pPr rtl="1"/>
            <a:r>
              <a:rPr lang="en-US" dirty="0" smtClean="0"/>
              <a:t>A metaphor</a:t>
            </a:r>
            <a:r>
              <a:rPr lang="en-US" baseline="0" dirty="0" smtClean="0"/>
              <a:t> from get a reply from a friend cost you half an year </a:t>
            </a:r>
          </a:p>
          <a:p>
            <a:pPr rtl="1"/>
            <a:r>
              <a:rPr lang="en-US" baseline="0" dirty="0" smtClean="0"/>
              <a:t>486  </a:t>
            </a:r>
            <a:r>
              <a:rPr lang="en-US" dirty="0" smtClean="0">
                <a:hlinkClick r:id="rId3"/>
              </a:rPr>
              <a:t>http://en.wikipedia.org/wiki/Intel_80486</a:t>
            </a:r>
            <a:endParaRPr lang="en-US" baseline="0" dirty="0" smtClean="0"/>
          </a:p>
          <a:p>
            <a:pPr rtl="1"/>
            <a:r>
              <a:rPr lang="en-US" baseline="0" dirty="0" smtClean="0"/>
              <a:t>Pentium Pro </a:t>
            </a:r>
            <a:r>
              <a:rPr lang="en-US" dirty="0" smtClean="0">
                <a:hlinkClick r:id="rId4"/>
              </a:rPr>
              <a:t>http://en.wikipedia.org/wiki/Pentium</a:t>
            </a:r>
            <a:endParaRPr lang="en-US" dirty="0" smtClean="0"/>
          </a:p>
          <a:p>
            <a:pPr rtl="1"/>
            <a:r>
              <a:rPr lang="en-US" baseline="0" dirty="0" smtClean="0"/>
              <a:t>Cache </a:t>
            </a:r>
            <a:r>
              <a:rPr lang="en-US" dirty="0" smtClean="0">
                <a:hlinkClick r:id="rId5"/>
              </a:rPr>
              <a:t>http://en.wikipedia.org/wiki/CPU_cache</a:t>
            </a:r>
            <a:endParaRPr lang="en-US" baseline="0" dirty="0"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pPr marL="0" marR="0" indent="0" algn="l" defTabSz="914400" rtl="0" eaLnBrk="0" fontAlgn="base" latinLnBrk="0" hangingPunct="0">
              <a:lnSpc>
                <a:spcPct val="90000"/>
              </a:lnSpc>
              <a:spcBef>
                <a:spcPct val="40000"/>
              </a:spcBef>
              <a:spcAft>
                <a:spcPct val="0"/>
              </a:spcAft>
              <a:buClrTx/>
              <a:buSzTx/>
              <a:buFontTx/>
              <a:buNone/>
              <a:tabLst/>
              <a:defRPr/>
            </a:pPr>
            <a:r>
              <a:rPr lang="en-US" sz="1200" kern="1200" dirty="0" smtClean="0">
                <a:solidFill>
                  <a:schemeClr val="tx1"/>
                </a:solidFill>
                <a:latin typeface="Arial" charset="0"/>
                <a:ea typeface="+mn-ea"/>
                <a:cs typeface="+mn-cs"/>
              </a:rPr>
              <a:t>APC, HR, H1KInst should have positive correlation coefficient values since the higher these values are, the higher memory performance is, therefore the IPC should be improved. AMP and AMAT should have negative correlation coefficient values since the higher these values are, the lower memory performance is, therefore the IPC should decrease.</a:t>
            </a:r>
          </a:p>
        </p:txBody>
      </p:sp>
      <p:sp>
        <p:nvSpPr>
          <p:cNvPr id="4" name="灯片编号占位符 3"/>
          <p:cNvSpPr>
            <a:spLocks noGrp="1"/>
          </p:cNvSpPr>
          <p:nvPr>
            <p:ph type="sldNum" sz="quarter" idx="10"/>
          </p:nvPr>
        </p:nvSpPr>
        <p:spPr/>
        <p:txBody>
          <a:bodyPr/>
          <a:lstStyle/>
          <a:p>
            <a:fld id="{D90CF8ED-84C0-40D1-A832-07BDC2310FF1}" type="slidenum">
              <a:rPr lang="en-US" smtClean="0"/>
              <a:pPr/>
              <a:t>20</a:t>
            </a:fld>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en-US"/>
          </a:p>
        </p:txBody>
      </p:sp>
      <p:sp>
        <p:nvSpPr>
          <p:cNvPr id="4" name="灯片编号占位符 3"/>
          <p:cNvSpPr>
            <a:spLocks noGrp="1"/>
          </p:cNvSpPr>
          <p:nvPr>
            <p:ph type="sldNum" sz="quarter" idx="10"/>
          </p:nvPr>
        </p:nvSpPr>
        <p:spPr/>
        <p:txBody>
          <a:bodyPr/>
          <a:lstStyle/>
          <a:p>
            <a:fld id="{D90CF8ED-84C0-40D1-A832-07BDC2310FF1}" type="slidenum">
              <a:rPr lang="en-US" smtClean="0"/>
              <a:pPr/>
              <a:t>21</a:t>
            </a:fld>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r>
              <a:rPr lang="en-US" dirty="0" smtClean="0"/>
              <a:t>All</a:t>
            </a:r>
            <a:r>
              <a:rPr lang="en-US" baseline="0" dirty="0" smtClean="0"/>
              <a:t> case, basic configuration change+ hardware prefetching + </a:t>
            </a:r>
            <a:r>
              <a:rPr lang="en-US" baseline="0" dirty="0" err="1" smtClean="0"/>
              <a:t>mshr</a:t>
            </a:r>
            <a:r>
              <a:rPr lang="en-US" baseline="0" dirty="0" smtClean="0"/>
              <a:t> changes (</a:t>
            </a:r>
            <a:r>
              <a:rPr lang="en-US" dirty="0" smtClean="0"/>
              <a:t>C1~C23)</a:t>
            </a:r>
            <a:endParaRPr lang="en-US" dirty="0"/>
          </a:p>
        </p:txBody>
      </p:sp>
      <p:sp>
        <p:nvSpPr>
          <p:cNvPr id="4" name="灯片编号占位符 3"/>
          <p:cNvSpPr>
            <a:spLocks noGrp="1"/>
          </p:cNvSpPr>
          <p:nvPr>
            <p:ph type="sldNum" sz="quarter" idx="10"/>
          </p:nvPr>
        </p:nvSpPr>
        <p:spPr/>
        <p:txBody>
          <a:bodyPr/>
          <a:lstStyle/>
          <a:p>
            <a:fld id="{D90CF8ED-84C0-40D1-A832-07BDC2310FF1}" type="slidenum">
              <a:rPr lang="en-US" smtClean="0"/>
              <a:pPr/>
              <a:t>22</a:t>
            </a:fld>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en-US" dirty="0"/>
          </a:p>
        </p:txBody>
      </p:sp>
      <p:sp>
        <p:nvSpPr>
          <p:cNvPr id="4" name="灯片编号占位符 3"/>
          <p:cNvSpPr>
            <a:spLocks noGrp="1"/>
          </p:cNvSpPr>
          <p:nvPr>
            <p:ph type="sldNum" sz="quarter" idx="10"/>
          </p:nvPr>
        </p:nvSpPr>
        <p:spPr/>
        <p:txBody>
          <a:bodyPr/>
          <a:lstStyle/>
          <a:p>
            <a:fld id="{D90CF8ED-84C0-40D1-A832-07BDC2310FF1}" type="slidenum">
              <a:rPr lang="en-US" smtClean="0"/>
              <a:pPr/>
              <a:t>23</a:t>
            </a:fld>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en-US"/>
          </a:p>
        </p:txBody>
      </p:sp>
      <p:sp>
        <p:nvSpPr>
          <p:cNvPr id="4" name="灯片编号占位符 3"/>
          <p:cNvSpPr>
            <a:spLocks noGrp="1"/>
          </p:cNvSpPr>
          <p:nvPr>
            <p:ph type="sldNum" sz="quarter" idx="10"/>
          </p:nvPr>
        </p:nvSpPr>
        <p:spPr/>
        <p:txBody>
          <a:bodyPr/>
          <a:lstStyle/>
          <a:p>
            <a:fld id="{D90CF8ED-84C0-40D1-A832-07BDC2310FF1}" type="slidenum">
              <a:rPr lang="en-US" smtClean="0"/>
              <a:pPr/>
              <a:t>24</a:t>
            </a:fld>
            <a:endParaRPr 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en-US"/>
          </a:p>
        </p:txBody>
      </p:sp>
      <p:sp>
        <p:nvSpPr>
          <p:cNvPr id="4" name="灯片编号占位符 3"/>
          <p:cNvSpPr>
            <a:spLocks noGrp="1"/>
          </p:cNvSpPr>
          <p:nvPr>
            <p:ph type="sldNum" sz="quarter" idx="10"/>
          </p:nvPr>
        </p:nvSpPr>
        <p:spPr/>
        <p:txBody>
          <a:bodyPr/>
          <a:lstStyle/>
          <a:p>
            <a:fld id="{D90CF8ED-84C0-40D1-A832-07BDC2310FF1}" type="slidenum">
              <a:rPr lang="en-US" smtClean="0"/>
              <a:pPr/>
              <a:t>25</a:t>
            </a:fld>
            <a:endParaRPr 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r>
              <a:rPr lang="en-US" sz="1200" kern="1200" dirty="0" smtClean="0">
                <a:solidFill>
                  <a:schemeClr val="tx1"/>
                </a:solidFill>
                <a:latin typeface="Arial" charset="0"/>
                <a:ea typeface="+mn-ea"/>
                <a:cs typeface="+mn-cs"/>
              </a:rPr>
              <a:t>It </a:t>
            </a:r>
            <a:r>
              <a:rPr lang="en-US" sz="1200" kern="1200" dirty="0" smtClean="0">
                <a:solidFill>
                  <a:schemeClr val="tx1"/>
                </a:solidFill>
                <a:latin typeface="Arial" charset="0"/>
                <a:ea typeface="+mn-ea"/>
                <a:cs typeface="+mn-cs"/>
              </a:rPr>
              <a:t>can be concluded that the application performance of these 13 applications are dominated by the L1 cache, not L2 or main memory. Because the correlation values of APC</a:t>
            </a:r>
            <a:r>
              <a:rPr lang="en-US" sz="1200" kern="1200" baseline="-25000" dirty="0" smtClean="0">
                <a:solidFill>
                  <a:schemeClr val="tx1"/>
                </a:solidFill>
                <a:latin typeface="Arial" charset="0"/>
                <a:ea typeface="+mn-ea"/>
                <a:cs typeface="+mn-cs"/>
              </a:rPr>
              <a:t>L2</a:t>
            </a:r>
            <a:r>
              <a:rPr lang="en-US" sz="1200" kern="1200" dirty="0" smtClean="0">
                <a:solidFill>
                  <a:schemeClr val="tx1"/>
                </a:solidFill>
                <a:latin typeface="Arial" charset="0"/>
                <a:ea typeface="+mn-ea"/>
                <a:cs typeface="+mn-cs"/>
              </a:rPr>
              <a:t> and APC</a:t>
            </a:r>
            <a:r>
              <a:rPr lang="en-US" sz="1200" kern="1200" baseline="-25000" dirty="0" smtClean="0">
                <a:solidFill>
                  <a:schemeClr val="tx1"/>
                </a:solidFill>
                <a:latin typeface="Arial" charset="0"/>
                <a:ea typeface="+mn-ea"/>
                <a:cs typeface="+mn-cs"/>
              </a:rPr>
              <a:t>M</a:t>
            </a:r>
            <a:r>
              <a:rPr lang="en-US" sz="1200" kern="1200" dirty="0" smtClean="0">
                <a:solidFill>
                  <a:schemeClr val="tx1"/>
                </a:solidFill>
                <a:latin typeface="Arial" charset="0"/>
                <a:ea typeface="+mn-ea"/>
                <a:cs typeface="+mn-cs"/>
              </a:rPr>
              <a:t> of these applications are negative or very small, As the correlation value of APC</a:t>
            </a:r>
            <a:r>
              <a:rPr lang="en-US" sz="1200" kern="1200" baseline="-25000" dirty="0" smtClean="0">
                <a:solidFill>
                  <a:schemeClr val="tx1"/>
                </a:solidFill>
                <a:latin typeface="Arial" charset="0"/>
                <a:ea typeface="+mn-ea"/>
                <a:cs typeface="+mn-cs"/>
              </a:rPr>
              <a:t>M  </a:t>
            </a:r>
            <a:r>
              <a:rPr lang="en-US" sz="1200" kern="1200" dirty="0" smtClean="0">
                <a:solidFill>
                  <a:schemeClr val="tx1"/>
                </a:solidFill>
                <a:latin typeface="Arial" charset="0"/>
                <a:ea typeface="+mn-ea"/>
                <a:cs typeface="+mn-cs"/>
              </a:rPr>
              <a:t>increases, the effect of main memory to the overall application becomes more and more important. Therefore, in the second interval (from </a:t>
            </a:r>
            <a:r>
              <a:rPr lang="en-US" sz="1200" i="1" kern="1200" dirty="0" err="1" smtClean="0">
                <a:solidFill>
                  <a:schemeClr val="tx1"/>
                </a:solidFill>
                <a:latin typeface="Arial" charset="0"/>
                <a:ea typeface="+mn-ea"/>
                <a:cs typeface="+mn-cs"/>
              </a:rPr>
              <a:t>mcf</a:t>
            </a:r>
            <a:r>
              <a:rPr lang="en-US" sz="1200" kern="1200" dirty="0" smtClean="0">
                <a:solidFill>
                  <a:schemeClr val="tx1"/>
                </a:solidFill>
                <a:latin typeface="Arial" charset="0"/>
                <a:ea typeface="+mn-ea"/>
                <a:cs typeface="+mn-cs"/>
              </a:rPr>
              <a:t> to </a:t>
            </a:r>
            <a:r>
              <a:rPr lang="en-US" sz="1200" i="1" kern="1200" dirty="0" err="1" smtClean="0">
                <a:solidFill>
                  <a:schemeClr val="tx1"/>
                </a:solidFill>
                <a:latin typeface="Arial" charset="0"/>
                <a:ea typeface="+mn-ea"/>
                <a:cs typeface="+mn-cs"/>
              </a:rPr>
              <a:t>sjeng</a:t>
            </a:r>
            <a:r>
              <a:rPr lang="en-US" sz="1200" kern="1200" dirty="0" smtClean="0">
                <a:solidFill>
                  <a:schemeClr val="tx1"/>
                </a:solidFill>
                <a:latin typeface="Arial" charset="0"/>
                <a:ea typeface="+mn-ea"/>
                <a:cs typeface="+mn-cs"/>
              </a:rPr>
              <a:t>), some applications' performance are dominated by the L2 caches, e.g. </a:t>
            </a:r>
            <a:r>
              <a:rPr lang="en-US" sz="1200" i="1" kern="1200" dirty="0" err="1" smtClean="0">
                <a:solidFill>
                  <a:schemeClr val="tx1"/>
                </a:solidFill>
                <a:latin typeface="Arial" charset="0"/>
                <a:ea typeface="+mn-ea"/>
                <a:cs typeface="+mn-cs"/>
              </a:rPr>
              <a:t>mcf</a:t>
            </a:r>
            <a:r>
              <a:rPr lang="en-US" sz="1200" i="1" kern="1200" dirty="0" smtClean="0">
                <a:solidFill>
                  <a:schemeClr val="tx1"/>
                </a:solidFill>
                <a:latin typeface="Arial" charset="0"/>
                <a:ea typeface="+mn-ea"/>
                <a:cs typeface="+mn-cs"/>
              </a:rPr>
              <a:t>, </a:t>
            </a:r>
            <a:r>
              <a:rPr lang="en-US" sz="1200" i="1" kern="1200" dirty="0" err="1" smtClean="0">
                <a:solidFill>
                  <a:schemeClr val="tx1"/>
                </a:solidFill>
                <a:latin typeface="Arial" charset="0"/>
                <a:ea typeface="+mn-ea"/>
                <a:cs typeface="+mn-cs"/>
              </a:rPr>
              <a:t>milc</a:t>
            </a:r>
            <a:r>
              <a:rPr lang="en-US" sz="1200" kern="1200" dirty="0" smtClean="0">
                <a:solidFill>
                  <a:schemeClr val="tx1"/>
                </a:solidFill>
                <a:latin typeface="Arial" charset="0"/>
                <a:ea typeface="+mn-ea"/>
                <a:cs typeface="+mn-cs"/>
              </a:rPr>
              <a:t>. While for some others applications, such as </a:t>
            </a:r>
            <a:r>
              <a:rPr lang="en-US" sz="1200" i="1" kern="1200" dirty="0" smtClean="0">
                <a:solidFill>
                  <a:schemeClr val="tx1"/>
                </a:solidFill>
                <a:latin typeface="Arial" charset="0"/>
                <a:ea typeface="+mn-ea"/>
                <a:cs typeface="+mn-cs"/>
              </a:rPr>
              <a:t>bzip2</a:t>
            </a:r>
            <a:r>
              <a:rPr lang="en-US" sz="1200" kern="1200" dirty="0" smtClean="0">
                <a:solidFill>
                  <a:schemeClr val="tx1"/>
                </a:solidFill>
                <a:latin typeface="Arial" charset="0"/>
                <a:ea typeface="+mn-ea"/>
                <a:cs typeface="+mn-cs"/>
              </a:rPr>
              <a:t>, L2 and main memory are both important. For the third interval, the applications' performances are dominatingly determined by main memory performance. </a:t>
            </a:r>
            <a:endParaRPr lang="en-US" dirty="0"/>
          </a:p>
        </p:txBody>
      </p:sp>
      <p:sp>
        <p:nvSpPr>
          <p:cNvPr id="4" name="灯片编号占位符 3"/>
          <p:cNvSpPr>
            <a:spLocks noGrp="1"/>
          </p:cNvSpPr>
          <p:nvPr>
            <p:ph type="sldNum" sz="quarter" idx="10"/>
          </p:nvPr>
        </p:nvSpPr>
        <p:spPr/>
        <p:txBody>
          <a:bodyPr/>
          <a:lstStyle/>
          <a:p>
            <a:fld id="{D90CF8ED-84C0-40D1-A832-07BDC2310FF1}" type="slidenum">
              <a:rPr lang="en-US" smtClean="0"/>
              <a:pPr/>
              <a:t>26</a:t>
            </a:fld>
            <a:endParaRPr 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en-US" dirty="0"/>
          </a:p>
        </p:txBody>
      </p:sp>
      <p:sp>
        <p:nvSpPr>
          <p:cNvPr id="4" name="灯片编号占位符 3"/>
          <p:cNvSpPr>
            <a:spLocks noGrp="1"/>
          </p:cNvSpPr>
          <p:nvPr>
            <p:ph type="sldNum" sz="quarter" idx="10"/>
          </p:nvPr>
        </p:nvSpPr>
        <p:spPr/>
        <p:txBody>
          <a:bodyPr/>
          <a:lstStyle/>
          <a:p>
            <a:fld id="{D90CF8ED-84C0-40D1-A832-07BDC2310FF1}" type="slidenum">
              <a:rPr lang="en-US" smtClean="0"/>
              <a:pPr/>
              <a:t>27</a:t>
            </a:fld>
            <a:endParaRPr lang="en-US"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en-US"/>
          </a:p>
        </p:txBody>
      </p:sp>
      <p:sp>
        <p:nvSpPr>
          <p:cNvPr id="4" name="灯片编号占位符 3"/>
          <p:cNvSpPr>
            <a:spLocks noGrp="1"/>
          </p:cNvSpPr>
          <p:nvPr>
            <p:ph type="sldNum" sz="quarter" idx="10"/>
          </p:nvPr>
        </p:nvSpPr>
        <p:spPr/>
        <p:txBody>
          <a:bodyPr/>
          <a:lstStyle/>
          <a:p>
            <a:fld id="{D90CF8ED-84C0-40D1-A832-07BDC2310FF1}" type="slidenum">
              <a:rPr lang="en-US" smtClean="0"/>
              <a:pPr/>
              <a:t>28</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en-US" dirty="0"/>
          </a:p>
        </p:txBody>
      </p:sp>
      <p:sp>
        <p:nvSpPr>
          <p:cNvPr id="4" name="灯片编号占位符 3"/>
          <p:cNvSpPr>
            <a:spLocks noGrp="1"/>
          </p:cNvSpPr>
          <p:nvPr>
            <p:ph type="sldNum" sz="quarter" idx="10"/>
          </p:nvPr>
        </p:nvSpPr>
        <p:spPr/>
        <p:txBody>
          <a:bodyPr/>
          <a:lstStyle/>
          <a:p>
            <a:fld id="{D90CF8ED-84C0-40D1-A832-07BDC2310FF1}"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802A372-6C23-42C6-BA67-50F152A7E04F}" type="slidenum">
              <a:rPr lang="en-US" altLang="zh-CN"/>
              <a:pPr/>
              <a:t>4</a:t>
            </a:fld>
            <a:endParaRPr lang="en-US" altLang="zh-CN"/>
          </a:p>
        </p:txBody>
      </p:sp>
      <p:sp>
        <p:nvSpPr>
          <p:cNvPr id="1204226" name="Rectangle 2"/>
          <p:cNvSpPr>
            <a:spLocks noGrp="1" noRot="1" noChangeAspect="1" noChangeArrowheads="1" noTextEdit="1"/>
          </p:cNvSpPr>
          <p:nvPr>
            <p:ph type="sldImg"/>
          </p:nvPr>
        </p:nvSpPr>
        <p:spPr>
          <a:xfrm>
            <a:off x="1257300" y="719138"/>
            <a:ext cx="4800600" cy="3600450"/>
          </a:xfrm>
          <a:ln/>
        </p:spPr>
      </p:sp>
      <p:sp>
        <p:nvSpPr>
          <p:cNvPr id="1204227" name="Rectangle 3"/>
          <p:cNvSpPr>
            <a:spLocks noGrp="1" noChangeArrowheads="1"/>
          </p:cNvSpPr>
          <p:nvPr>
            <p:ph type="body" idx="1"/>
          </p:nvPr>
        </p:nvSpPr>
        <p:spPr/>
        <p:txBody>
          <a:bodyPr/>
          <a:lstStyle/>
          <a:p>
            <a:r>
              <a:rPr lang="en-US" dirty="0" smtClean="0">
                <a:latin typeface="+mn-lt"/>
              </a:rPr>
              <a:t>In the meantime, applications tend to be data intensive, such as …</a:t>
            </a:r>
          </a:p>
          <a:p>
            <a:endParaRPr lang="en-US" dirty="0" smtClean="0">
              <a:latin typeface="+mn-lt"/>
            </a:endParaRPr>
          </a:p>
          <a:p>
            <a:r>
              <a:rPr lang="en-US" dirty="0" smtClean="0">
                <a:latin typeface="+mn-lt"/>
              </a:rPr>
              <a:t>These applications vary widely in their data-access characteristics. These data-intensive applications often exhibit different access patterns, and many accesses are small, non-contiguous and periodic.</a:t>
            </a:r>
          </a:p>
          <a:p>
            <a:endParaRPr lang="en-US" dirty="0" smtClean="0">
              <a:latin typeface="+mn-lt"/>
            </a:endParaRPr>
          </a:p>
          <a:p>
            <a:r>
              <a:rPr lang="en-US" dirty="0" smtClean="0">
                <a:latin typeface="+mn-lt"/>
              </a:rPr>
              <a:t>These diverse application features should be well considered in order to deal with .. bottleneck.</a:t>
            </a:r>
          </a:p>
          <a:p>
            <a:endParaRPr lang="en-US" altLang="zh-CN" dirty="0" smtClean="0"/>
          </a:p>
          <a:p>
            <a:pPr lvl="1"/>
            <a:r>
              <a:rPr lang="en-US" altLang="zh-CN" dirty="0"/>
              <a:t>CFD: computational fluid dynamics simulation</a:t>
            </a:r>
          </a:p>
          <a:p>
            <a:pPr lvl="1"/>
            <a:r>
              <a:rPr lang="en-US" altLang="zh-CN" dirty="0"/>
              <a:t>Multi-Grid solver: an approach for CFD</a:t>
            </a:r>
          </a:p>
          <a:p>
            <a:pPr lvl="1"/>
            <a:r>
              <a:rPr lang="en-US" altLang="zh-CN" dirty="0" err="1"/>
              <a:t>Gromacs</a:t>
            </a:r>
            <a:r>
              <a:rPr lang="en-US" altLang="zh-CN" dirty="0"/>
              <a:t>: is a molecular dynamics simulation </a:t>
            </a:r>
            <a:r>
              <a:rPr lang="en-US" altLang="zh-CN" dirty="0" smtClean="0"/>
              <a:t>package</a:t>
            </a:r>
          </a:p>
          <a:p>
            <a:pPr lvl="1"/>
            <a:r>
              <a:rPr lang="en-US" altLang="zh-CN" dirty="0"/>
              <a:t>NaSt3DGP - A Parallel 3D Flow Solver</a:t>
            </a:r>
          </a:p>
          <a:p>
            <a:pPr lvl="1"/>
            <a:r>
              <a:rPr lang="en-US" altLang="zh-CN" dirty="0"/>
              <a:t>MPQC: is the Massively Parallel Quantum Chemistry </a:t>
            </a:r>
            <a:r>
              <a:rPr lang="en-US" altLang="zh-CN" dirty="0" smtClean="0"/>
              <a:t>Program.</a:t>
            </a:r>
            <a:endParaRPr lang="en-US" altLang="zh-CN"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2626" name="Rectangle 2"/>
          <p:cNvSpPr>
            <a:spLocks noGrp="1" noChangeArrowheads="1"/>
          </p:cNvSpPr>
          <p:nvPr>
            <p:ph type="body" idx="1"/>
          </p:nvPr>
        </p:nvSpPr>
        <p:spPr bwMode="auto">
          <a:xfrm>
            <a:off x="1336910" y="4560377"/>
            <a:ext cx="4564052" cy="4322471"/>
          </a:xfrm>
          <a:prstGeom prst="rect">
            <a:avLst/>
          </a:prstGeom>
          <a:noFill/>
          <a:ln w="12700">
            <a:miter lim="800000"/>
            <a:headEnd/>
            <a:tailEnd/>
          </a:ln>
        </p:spPr>
        <p:txBody>
          <a:bodyPr lIns="89897" tIns="44160" rIns="89897" bIns="44160"/>
          <a:lstStyle/>
          <a:p>
            <a:r>
              <a:rPr lang="en-US" altLang="zh-CN" dirty="0" smtClean="0"/>
              <a:t>10% global</a:t>
            </a:r>
            <a:r>
              <a:rPr lang="en-US" altLang="zh-CN" baseline="0" dirty="0" smtClean="0"/>
              <a:t> miss</a:t>
            </a:r>
            <a:endParaRPr lang="zh-CN" altLang="en-US" dirty="0"/>
          </a:p>
        </p:txBody>
      </p:sp>
      <p:sp>
        <p:nvSpPr>
          <p:cNvPr id="282627" name="Rectangle 3"/>
          <p:cNvSpPr>
            <a:spLocks noGrp="1" noRot="1" noChangeAspect="1" noChangeArrowheads="1" noTextEdit="1"/>
          </p:cNvSpPr>
          <p:nvPr>
            <p:ph type="sldImg"/>
          </p:nvPr>
        </p:nvSpPr>
        <p:spPr bwMode="auto">
          <a:xfrm>
            <a:off x="1255713" y="719138"/>
            <a:ext cx="4803775" cy="3603625"/>
          </a:xfrm>
          <a:prstGeom prst="rect">
            <a:avLst/>
          </a:prstGeom>
          <a:noFill/>
          <a:ln w="12700" cap="flat">
            <a:solidFill>
              <a:schemeClr val="tx1"/>
            </a:solidFill>
            <a:miter lim="800000"/>
            <a:headEnd/>
            <a:tailEnd/>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pPr marL="0" marR="0" indent="0" algn="l" defTabSz="914400" rtl="0" eaLnBrk="0" fontAlgn="base" latinLnBrk="0" hangingPunct="0">
              <a:lnSpc>
                <a:spcPct val="90000"/>
              </a:lnSpc>
              <a:spcBef>
                <a:spcPct val="40000"/>
              </a:spcBef>
              <a:spcAft>
                <a:spcPct val="0"/>
              </a:spcAft>
              <a:buClrTx/>
              <a:buSzTx/>
              <a:buFontTx/>
              <a:buNone/>
              <a:tabLst/>
              <a:defRPr/>
            </a:pPr>
            <a:r>
              <a:rPr lang="en-US" dirty="0" smtClean="0"/>
              <a:t>The</a:t>
            </a:r>
            <a:r>
              <a:rPr lang="en-US" baseline="0" dirty="0" smtClean="0"/>
              <a:t> CPU ILP technologies with many parallelism and speculation make the traditional </a:t>
            </a:r>
            <a:r>
              <a:rPr lang="en-US" sz="1200" kern="1200" dirty="0" smtClean="0">
                <a:solidFill>
                  <a:schemeClr val="tx1"/>
                </a:solidFill>
                <a:latin typeface="Arial" charset="0"/>
                <a:ea typeface="+mn-ea"/>
                <a:cs typeface="+mn-cs"/>
              </a:rPr>
              <a:t>memory performance metrics cannot directly characterize the</a:t>
            </a:r>
            <a:r>
              <a:rPr lang="en-US" sz="1200" kern="1200" baseline="0" dirty="0" smtClean="0">
                <a:solidFill>
                  <a:schemeClr val="tx1"/>
                </a:solidFill>
                <a:latin typeface="Arial" charset="0"/>
                <a:ea typeface="+mn-ea"/>
                <a:cs typeface="+mn-cs"/>
              </a:rPr>
              <a:t> finally application</a:t>
            </a:r>
            <a:r>
              <a:rPr lang="en-US" sz="1200" kern="1200" baseline="0" dirty="0" smtClean="0">
                <a:solidFill>
                  <a:schemeClr val="tx1"/>
                </a:solidFill>
                <a:latin typeface="Arial" charset="0"/>
                <a:ea typeface="+mn-ea"/>
                <a:cs typeface="+mn-cs"/>
              </a:rPr>
              <a:t>.</a:t>
            </a:r>
            <a:endParaRPr lang="en-US" sz="1200" kern="1200" baseline="0" dirty="0" smtClean="0">
              <a:solidFill>
                <a:schemeClr val="tx1"/>
              </a:solidFill>
              <a:latin typeface="Arial" charset="0"/>
              <a:ea typeface="+mn-ea"/>
              <a:cs typeface="+mn-cs"/>
            </a:endParaRPr>
          </a:p>
        </p:txBody>
      </p:sp>
      <p:sp>
        <p:nvSpPr>
          <p:cNvPr id="4" name="灯片编号占位符 3"/>
          <p:cNvSpPr>
            <a:spLocks noGrp="1"/>
          </p:cNvSpPr>
          <p:nvPr>
            <p:ph type="sldNum" sz="quarter" idx="10"/>
          </p:nvPr>
        </p:nvSpPr>
        <p:spPr/>
        <p:txBody>
          <a:bodyPr/>
          <a:lstStyle/>
          <a:p>
            <a:fld id="{D90CF8ED-84C0-40D1-A832-07BDC2310FF1}"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r>
              <a:rPr lang="en-US" dirty="0" smtClean="0"/>
              <a:t>Deficiency of traditional memory metric</a:t>
            </a:r>
          </a:p>
          <a:p>
            <a:endParaRPr lang="en-US" dirty="0" smtClean="0"/>
          </a:p>
          <a:p>
            <a:pPr lvl="1"/>
            <a:r>
              <a:rPr lang="en-US" sz="1600" dirty="0" smtClean="0"/>
              <a:t>only reflect the proportion of the data in or out of the cache</a:t>
            </a:r>
          </a:p>
          <a:p>
            <a:pPr lvl="1"/>
            <a:r>
              <a:rPr lang="en-US" sz="1600" dirty="0" smtClean="0"/>
              <a:t>don't reflect the penalty of the miss access</a:t>
            </a:r>
          </a:p>
          <a:p>
            <a:pPr lvl="1"/>
            <a:endParaRPr lang="en-US" sz="1600" dirty="0" smtClean="0"/>
          </a:p>
          <a:p>
            <a:pPr lvl="1"/>
            <a:r>
              <a:rPr lang="en-US" sz="1600" dirty="0" smtClean="0"/>
              <a:t>Only consider miss information</a:t>
            </a:r>
          </a:p>
          <a:p>
            <a:pPr lvl="1"/>
            <a:r>
              <a:rPr lang="en-US" sz="1600" dirty="0" smtClean="0"/>
              <a:t>Measured based on single access, ignoring the concurrency of accesses</a:t>
            </a:r>
          </a:p>
          <a:p>
            <a:pPr lvl="1"/>
            <a:endParaRPr lang="en-US" sz="1600" dirty="0" smtClean="0"/>
          </a:p>
          <a:p>
            <a:endParaRPr lang="en-US" dirty="0"/>
          </a:p>
        </p:txBody>
      </p:sp>
      <p:sp>
        <p:nvSpPr>
          <p:cNvPr id="4" name="灯片编号占位符 3"/>
          <p:cNvSpPr>
            <a:spLocks noGrp="1"/>
          </p:cNvSpPr>
          <p:nvPr>
            <p:ph type="sldNum" sz="quarter" idx="10"/>
          </p:nvPr>
        </p:nvSpPr>
        <p:spPr/>
        <p:txBody>
          <a:bodyPr/>
          <a:lstStyle/>
          <a:p>
            <a:fld id="{D90CF8ED-84C0-40D1-A832-07BDC2310FF1}" type="slidenum">
              <a:rPr lang="en-US" smtClean="0"/>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en-US" dirty="0"/>
          </a:p>
        </p:txBody>
      </p:sp>
      <p:sp>
        <p:nvSpPr>
          <p:cNvPr id="4" name="灯片编号占位符 3"/>
          <p:cNvSpPr>
            <a:spLocks noGrp="1"/>
          </p:cNvSpPr>
          <p:nvPr>
            <p:ph type="sldNum" sz="quarter" idx="10"/>
          </p:nvPr>
        </p:nvSpPr>
        <p:spPr/>
        <p:txBody>
          <a:bodyPr/>
          <a:lstStyle/>
          <a:p>
            <a:fld id="{D90CF8ED-84C0-40D1-A832-07BDC2310FF1}" type="slidenum">
              <a:rPr lang="en-US" smtClean="0"/>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r>
              <a:rPr lang="en-US" dirty="0" smtClean="0"/>
              <a:t>IPC, Flops are designed to measure CPU performance</a:t>
            </a:r>
          </a:p>
          <a:p>
            <a:r>
              <a:rPr lang="en-US" dirty="0" smtClean="0"/>
              <a:t>MR, MPKI, and AMAT are based on one component or single access point of view</a:t>
            </a:r>
          </a:p>
          <a:p>
            <a:pPr marL="0" marR="0" indent="0" algn="l" defTabSz="914400" rtl="0" eaLnBrk="0" fontAlgn="base" latinLnBrk="0" hangingPunct="0">
              <a:lnSpc>
                <a:spcPct val="90000"/>
              </a:lnSpc>
              <a:spcBef>
                <a:spcPct val="40000"/>
              </a:spcBef>
              <a:spcAft>
                <a:spcPct val="0"/>
              </a:spcAft>
              <a:buClrTx/>
              <a:buSzTx/>
              <a:buFontTx/>
              <a:buNone/>
              <a:tabLst/>
              <a:defRPr/>
            </a:pPr>
            <a:endParaRPr lang="en-US" dirty="0" smtClean="0"/>
          </a:p>
          <a:p>
            <a:pPr marL="0" marR="0" indent="0" algn="l" defTabSz="914400" rtl="0" eaLnBrk="0" fontAlgn="base" latinLnBrk="0" hangingPunct="0">
              <a:lnSpc>
                <a:spcPct val="90000"/>
              </a:lnSpc>
              <a:spcBef>
                <a:spcPct val="40000"/>
              </a:spcBef>
              <a:spcAft>
                <a:spcPct val="0"/>
              </a:spcAft>
              <a:buClrTx/>
              <a:buSzTx/>
              <a:buFontTx/>
              <a:buNone/>
              <a:tabLst/>
              <a:defRPr/>
            </a:pPr>
            <a:r>
              <a:rPr lang="en-US" dirty="0" smtClean="0"/>
              <a:t>Based on the similarity between processors and memory systems, inspired by the success of IPC, APC is proposed.</a:t>
            </a:r>
          </a:p>
        </p:txBody>
      </p:sp>
      <p:sp>
        <p:nvSpPr>
          <p:cNvPr id="4" name="灯片编号占位符 3"/>
          <p:cNvSpPr>
            <a:spLocks noGrp="1"/>
          </p:cNvSpPr>
          <p:nvPr>
            <p:ph type="sldNum" sz="quarter" idx="10"/>
          </p:nvPr>
        </p:nvSpPr>
        <p:spPr/>
        <p:txBody>
          <a:bodyPr/>
          <a:lstStyle/>
          <a:p>
            <a:fld id="{D90CF8ED-84C0-40D1-A832-07BDC2310FF1}"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日期占位符 3"/>
          <p:cNvSpPr>
            <a:spLocks noGrp="1"/>
          </p:cNvSpPr>
          <p:nvPr>
            <p:ph type="dt" sz="half" idx="10"/>
          </p:nvPr>
        </p:nvSpPr>
        <p:spPr/>
        <p:txBody>
          <a:bodyPr/>
          <a:lstStyle>
            <a:lvl1pPr>
              <a:defRPr/>
            </a:lvl1pPr>
          </a:lstStyle>
          <a:p>
            <a:fld id="{1A504BB3-C3BA-4117-A4DD-8A322EFB05BD}" type="datetime1">
              <a:rPr lang="en-US"/>
              <a:pPr/>
              <a:t>12/29/2012</a:t>
            </a:fld>
            <a:endParaRPr lang="en-US" dirty="0"/>
          </a:p>
        </p:txBody>
      </p:sp>
      <p:sp>
        <p:nvSpPr>
          <p:cNvPr id="5" name="页脚占位符 4"/>
          <p:cNvSpPr>
            <a:spLocks noGrp="1"/>
          </p:cNvSpPr>
          <p:nvPr>
            <p:ph type="ftr" sz="quarter" idx="11"/>
          </p:nvPr>
        </p:nvSpPr>
        <p:spPr/>
        <p:txBody>
          <a:bodyPr/>
          <a:lstStyle>
            <a:lvl1pPr>
              <a:defRPr/>
            </a:lvl1pPr>
          </a:lstStyle>
          <a:p>
            <a:endParaRPr lang="en-US" dirty="0"/>
          </a:p>
        </p:txBody>
      </p:sp>
      <p:sp>
        <p:nvSpPr>
          <p:cNvPr id="6" name="灯片编号占位符 5"/>
          <p:cNvSpPr>
            <a:spLocks noGrp="1"/>
          </p:cNvSpPr>
          <p:nvPr>
            <p:ph type="sldNum" sz="quarter" idx="12"/>
          </p:nvPr>
        </p:nvSpPr>
        <p:spPr/>
        <p:txBody>
          <a:bodyPr/>
          <a:lstStyle>
            <a:lvl1pPr>
              <a:defRPr/>
            </a:lvl1pPr>
          </a:lstStyle>
          <a:p>
            <a:fld id="{6D47F51C-B6CC-4772-8B13-B586CD9EBDDE}" type="slidenum">
              <a:rPr lang="en-US"/>
              <a:pPr/>
              <a:t>‹#›</a:t>
            </a:fld>
            <a:endParaRPr lang="en-US" b="0" dirty="0">
              <a:solidFill>
                <a:srgbClr val="FBBA03"/>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457950" y="330200"/>
            <a:ext cx="1924050" cy="5791200"/>
          </a:xfrm>
        </p:spPr>
        <p:txBody>
          <a:bodyPr vert="eaVert"/>
          <a:lstStyle/>
          <a:p>
            <a:r>
              <a:rPr lang="zh-CN" altLang="en-US" smtClean="0"/>
              <a:t>单击此处编辑母版标题样式</a:t>
            </a:r>
            <a:endParaRPr lang="en-US"/>
          </a:p>
        </p:txBody>
      </p:sp>
      <p:sp>
        <p:nvSpPr>
          <p:cNvPr id="3" name="竖排文字占位符 2"/>
          <p:cNvSpPr>
            <a:spLocks noGrp="1"/>
          </p:cNvSpPr>
          <p:nvPr>
            <p:ph type="body" orient="vert" idx="1"/>
          </p:nvPr>
        </p:nvSpPr>
        <p:spPr>
          <a:xfrm>
            <a:off x="685800" y="330200"/>
            <a:ext cx="5619750" cy="5791200"/>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日期占位符 3"/>
          <p:cNvSpPr>
            <a:spLocks noGrp="1"/>
          </p:cNvSpPr>
          <p:nvPr>
            <p:ph type="dt" sz="half" idx="10"/>
          </p:nvPr>
        </p:nvSpPr>
        <p:spPr/>
        <p:txBody>
          <a:bodyPr/>
          <a:lstStyle>
            <a:lvl1pPr>
              <a:defRPr/>
            </a:lvl1pPr>
          </a:lstStyle>
          <a:p>
            <a:fld id="{EBF442B7-0EAF-47DF-AEA0-87B4B63EC65C}" type="datetime1">
              <a:rPr lang="en-US"/>
              <a:pPr/>
              <a:t>12/29/2012</a:t>
            </a:fld>
            <a:endParaRPr lang="en-US" dirty="0"/>
          </a:p>
        </p:txBody>
      </p:sp>
      <p:sp>
        <p:nvSpPr>
          <p:cNvPr id="5" name="页脚占位符 4"/>
          <p:cNvSpPr>
            <a:spLocks noGrp="1"/>
          </p:cNvSpPr>
          <p:nvPr>
            <p:ph type="ftr" sz="quarter" idx="11"/>
          </p:nvPr>
        </p:nvSpPr>
        <p:spPr/>
        <p:txBody>
          <a:bodyPr/>
          <a:lstStyle>
            <a:lvl1pPr>
              <a:defRPr/>
            </a:lvl1pPr>
          </a:lstStyle>
          <a:p>
            <a:endParaRPr lang="en-US" dirty="0"/>
          </a:p>
        </p:txBody>
      </p:sp>
      <p:sp>
        <p:nvSpPr>
          <p:cNvPr id="6" name="灯片编号占位符 5"/>
          <p:cNvSpPr>
            <a:spLocks noGrp="1"/>
          </p:cNvSpPr>
          <p:nvPr>
            <p:ph type="sldNum" sz="quarter" idx="12"/>
          </p:nvPr>
        </p:nvSpPr>
        <p:spPr/>
        <p:txBody>
          <a:bodyPr/>
          <a:lstStyle>
            <a:lvl1pPr>
              <a:defRPr/>
            </a:lvl1pPr>
          </a:lstStyle>
          <a:p>
            <a:fld id="{876294D9-37E4-4448-9659-4C13476A1E00}" type="slidenum">
              <a:rPr lang="en-US"/>
              <a:pPr/>
              <a:t>‹#›</a:t>
            </a:fld>
            <a:endParaRPr lang="en-US" b="0" dirty="0">
              <a:solidFill>
                <a:srgbClr val="FBBA03"/>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sz="3600"/>
            </a:lvl1pPr>
          </a:lstStyle>
          <a:p>
            <a:r>
              <a:rPr lang="zh-CN" altLang="en-US" dirty="0" smtClean="0"/>
              <a:t>单击此处编辑母版标题样式</a:t>
            </a:r>
            <a:endParaRPr lang="en-US" dirty="0"/>
          </a:p>
        </p:txBody>
      </p:sp>
      <p:sp>
        <p:nvSpPr>
          <p:cNvPr id="3" name="内容占位符 2"/>
          <p:cNvSpPr>
            <a:spLocks noGrp="1"/>
          </p:cNvSpPr>
          <p:nvPr>
            <p:ph idx="1" hasCustomPrompt="1"/>
          </p:nvPr>
        </p:nvSpPr>
        <p:spPr/>
        <p:txBody>
          <a:bodyPr/>
          <a:lstStyle>
            <a:lvl1pPr marL="457200" indent="-457200">
              <a:buFont typeface="Wingdings" pitchFamily="2" charset="2"/>
              <a:buChar char="q"/>
              <a:defRPr sz="2800" b="0"/>
            </a:lvl1pPr>
            <a:lvl2pPr marL="863600" indent="-406400">
              <a:buFont typeface="Courier New" pitchFamily="49" charset="0"/>
              <a:buChar char="o"/>
              <a:defRPr sz="2200" b="0"/>
            </a:lvl2pPr>
          </a:lstStyle>
          <a:p>
            <a:pPr lvl="0"/>
            <a:r>
              <a:rPr lang="zh-CN" altLang="en-US" dirty="0" smtClean="0"/>
              <a:t>辑单击此处编母版文本样式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lvl1pPr>
              <a:defRPr/>
            </a:lvl1pPr>
          </a:lstStyle>
          <a:p>
            <a:fld id="{BAD03354-E2E2-4383-A763-D9E82DF1302B}" type="datetime1">
              <a:rPr lang="en-US"/>
              <a:pPr/>
              <a:t>12/29/2012</a:t>
            </a:fld>
            <a:endParaRPr lang="en-US" dirty="0"/>
          </a:p>
        </p:txBody>
      </p:sp>
      <p:sp>
        <p:nvSpPr>
          <p:cNvPr id="5" name="页脚占位符 4"/>
          <p:cNvSpPr>
            <a:spLocks noGrp="1"/>
          </p:cNvSpPr>
          <p:nvPr>
            <p:ph type="ftr" sz="quarter" idx="11"/>
          </p:nvPr>
        </p:nvSpPr>
        <p:spPr/>
        <p:txBody>
          <a:bodyPr/>
          <a:lstStyle>
            <a:lvl1pPr>
              <a:defRPr/>
            </a:lvl1pPr>
          </a:lstStyle>
          <a:p>
            <a:endParaRPr lang="en-US" dirty="0"/>
          </a:p>
        </p:txBody>
      </p:sp>
      <p:sp>
        <p:nvSpPr>
          <p:cNvPr id="6" name="灯片编号占位符 5"/>
          <p:cNvSpPr>
            <a:spLocks noGrp="1"/>
          </p:cNvSpPr>
          <p:nvPr>
            <p:ph type="sldNum" sz="quarter" idx="12"/>
          </p:nvPr>
        </p:nvSpPr>
        <p:spPr/>
        <p:txBody>
          <a:bodyPr/>
          <a:lstStyle>
            <a:lvl1pPr>
              <a:defRPr/>
            </a:lvl1pPr>
          </a:lstStyle>
          <a:p>
            <a:fld id="{31CD67FA-95C2-4954-90EA-4998342AF135}" type="slidenum">
              <a:rPr lang="en-US"/>
              <a:pPr/>
              <a:t>‹#›</a:t>
            </a:fld>
            <a:endParaRPr lang="en-US" b="0" dirty="0">
              <a:solidFill>
                <a:srgbClr val="FBBA03"/>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en-US"/>
          </a:p>
        </p:txBody>
      </p:sp>
      <p:sp>
        <p:nvSpPr>
          <p:cNvPr id="3" name="内容占位符 2"/>
          <p:cNvSpPr>
            <a:spLocks noGrp="1"/>
          </p:cNvSpPr>
          <p:nvPr>
            <p:ph sz="half" idx="1"/>
          </p:nvPr>
        </p:nvSpPr>
        <p:spPr>
          <a:xfrm>
            <a:off x="698500" y="1193800"/>
            <a:ext cx="3765550" cy="4927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内容占位符 3"/>
          <p:cNvSpPr>
            <a:spLocks noGrp="1"/>
          </p:cNvSpPr>
          <p:nvPr>
            <p:ph sz="half" idx="2"/>
          </p:nvPr>
        </p:nvSpPr>
        <p:spPr>
          <a:xfrm>
            <a:off x="4616450" y="1193800"/>
            <a:ext cx="3765550" cy="4927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日期占位符 4"/>
          <p:cNvSpPr>
            <a:spLocks noGrp="1"/>
          </p:cNvSpPr>
          <p:nvPr>
            <p:ph type="dt" sz="half" idx="10"/>
          </p:nvPr>
        </p:nvSpPr>
        <p:spPr/>
        <p:txBody>
          <a:bodyPr/>
          <a:lstStyle>
            <a:lvl1pPr>
              <a:defRPr/>
            </a:lvl1pPr>
          </a:lstStyle>
          <a:p>
            <a:fld id="{CCD84D1F-2ACC-4BCF-838B-4E4EBA64FECE}" type="datetime1">
              <a:rPr lang="en-US"/>
              <a:pPr/>
              <a:t>12/29/2012</a:t>
            </a:fld>
            <a:endParaRPr lang="en-US" dirty="0"/>
          </a:p>
        </p:txBody>
      </p:sp>
      <p:sp>
        <p:nvSpPr>
          <p:cNvPr id="6" name="页脚占位符 5"/>
          <p:cNvSpPr>
            <a:spLocks noGrp="1"/>
          </p:cNvSpPr>
          <p:nvPr>
            <p:ph type="ftr" sz="quarter" idx="11"/>
          </p:nvPr>
        </p:nvSpPr>
        <p:spPr/>
        <p:txBody>
          <a:bodyPr/>
          <a:lstStyle>
            <a:lvl1pPr>
              <a:defRPr/>
            </a:lvl1pPr>
          </a:lstStyle>
          <a:p>
            <a:endParaRPr lang="en-US" dirty="0"/>
          </a:p>
        </p:txBody>
      </p:sp>
      <p:sp>
        <p:nvSpPr>
          <p:cNvPr id="7" name="灯片编号占位符 6"/>
          <p:cNvSpPr>
            <a:spLocks noGrp="1"/>
          </p:cNvSpPr>
          <p:nvPr>
            <p:ph type="sldNum" sz="quarter" idx="12"/>
          </p:nvPr>
        </p:nvSpPr>
        <p:spPr/>
        <p:txBody>
          <a:bodyPr/>
          <a:lstStyle>
            <a:lvl1pPr>
              <a:defRPr/>
            </a:lvl1pPr>
          </a:lstStyle>
          <a:p>
            <a:fld id="{204170A0-30EC-4CDE-AC69-693B8A70DF05}" type="slidenum">
              <a:rPr lang="en-US"/>
              <a:pPr/>
              <a:t>‹#›</a:t>
            </a:fld>
            <a:endParaRPr lang="en-US" b="0" dirty="0">
              <a:solidFill>
                <a:srgbClr val="FBBA03"/>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日期占位符 6"/>
          <p:cNvSpPr>
            <a:spLocks noGrp="1"/>
          </p:cNvSpPr>
          <p:nvPr>
            <p:ph type="dt" sz="half" idx="10"/>
          </p:nvPr>
        </p:nvSpPr>
        <p:spPr/>
        <p:txBody>
          <a:bodyPr/>
          <a:lstStyle>
            <a:lvl1pPr>
              <a:defRPr/>
            </a:lvl1pPr>
          </a:lstStyle>
          <a:p>
            <a:fld id="{341A8D63-F4F9-4F09-96E8-96C50ADADD4A}" type="datetime1">
              <a:rPr lang="en-US"/>
              <a:pPr/>
              <a:t>12/29/2012</a:t>
            </a:fld>
            <a:endParaRPr lang="en-US" dirty="0"/>
          </a:p>
        </p:txBody>
      </p:sp>
      <p:sp>
        <p:nvSpPr>
          <p:cNvPr id="8" name="页脚占位符 7"/>
          <p:cNvSpPr>
            <a:spLocks noGrp="1"/>
          </p:cNvSpPr>
          <p:nvPr>
            <p:ph type="ftr" sz="quarter" idx="11"/>
          </p:nvPr>
        </p:nvSpPr>
        <p:spPr/>
        <p:txBody>
          <a:bodyPr/>
          <a:lstStyle>
            <a:lvl1pPr>
              <a:defRPr/>
            </a:lvl1pPr>
          </a:lstStyle>
          <a:p>
            <a:endParaRPr lang="en-US" dirty="0"/>
          </a:p>
        </p:txBody>
      </p:sp>
      <p:sp>
        <p:nvSpPr>
          <p:cNvPr id="9" name="灯片编号占位符 8"/>
          <p:cNvSpPr>
            <a:spLocks noGrp="1"/>
          </p:cNvSpPr>
          <p:nvPr>
            <p:ph type="sldNum" sz="quarter" idx="12"/>
          </p:nvPr>
        </p:nvSpPr>
        <p:spPr/>
        <p:txBody>
          <a:bodyPr/>
          <a:lstStyle>
            <a:lvl1pPr>
              <a:defRPr/>
            </a:lvl1pPr>
          </a:lstStyle>
          <a:p>
            <a:fld id="{0579CB7D-1ECA-40AA-83DE-1A6C852B5380}" type="slidenum">
              <a:rPr lang="en-US"/>
              <a:pPr/>
              <a:t>‹#›</a:t>
            </a:fld>
            <a:endParaRPr lang="en-US" b="0" dirty="0">
              <a:solidFill>
                <a:srgbClr val="FBBA03"/>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en-US"/>
          </a:p>
        </p:txBody>
      </p:sp>
      <p:sp>
        <p:nvSpPr>
          <p:cNvPr id="3" name="日期占位符 2"/>
          <p:cNvSpPr>
            <a:spLocks noGrp="1"/>
          </p:cNvSpPr>
          <p:nvPr>
            <p:ph type="dt" sz="half" idx="10"/>
          </p:nvPr>
        </p:nvSpPr>
        <p:spPr/>
        <p:txBody>
          <a:bodyPr/>
          <a:lstStyle>
            <a:lvl1pPr>
              <a:defRPr/>
            </a:lvl1pPr>
          </a:lstStyle>
          <a:p>
            <a:fld id="{DB12AFFC-0364-49C9-BC76-7ADE174CCF1B}" type="datetime1">
              <a:rPr lang="en-US"/>
              <a:pPr/>
              <a:t>12/29/2012</a:t>
            </a:fld>
            <a:endParaRPr lang="en-US" dirty="0"/>
          </a:p>
        </p:txBody>
      </p:sp>
      <p:sp>
        <p:nvSpPr>
          <p:cNvPr id="4" name="页脚占位符 3"/>
          <p:cNvSpPr>
            <a:spLocks noGrp="1"/>
          </p:cNvSpPr>
          <p:nvPr>
            <p:ph type="ftr" sz="quarter" idx="11"/>
          </p:nvPr>
        </p:nvSpPr>
        <p:spPr/>
        <p:txBody>
          <a:bodyPr/>
          <a:lstStyle>
            <a:lvl1pPr>
              <a:defRPr/>
            </a:lvl1pPr>
          </a:lstStyle>
          <a:p>
            <a:endParaRPr lang="en-US" dirty="0"/>
          </a:p>
        </p:txBody>
      </p:sp>
      <p:sp>
        <p:nvSpPr>
          <p:cNvPr id="5" name="灯片编号占位符 4"/>
          <p:cNvSpPr>
            <a:spLocks noGrp="1"/>
          </p:cNvSpPr>
          <p:nvPr>
            <p:ph type="sldNum" sz="quarter" idx="12"/>
          </p:nvPr>
        </p:nvSpPr>
        <p:spPr/>
        <p:txBody>
          <a:bodyPr/>
          <a:lstStyle>
            <a:lvl1pPr>
              <a:defRPr/>
            </a:lvl1pPr>
          </a:lstStyle>
          <a:p>
            <a:fld id="{F810A750-84BE-475B-A51D-9D459A149531}" type="slidenum">
              <a:rPr lang="en-US"/>
              <a:pPr/>
              <a:t>‹#›</a:t>
            </a:fld>
            <a:endParaRPr lang="en-US" b="0" dirty="0">
              <a:solidFill>
                <a:srgbClr val="FBBA03"/>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lvl1pPr>
              <a:defRPr/>
            </a:lvl1pPr>
          </a:lstStyle>
          <a:p>
            <a:fld id="{870AD382-BB8C-4ACF-B71A-7DD7E30BCC10}" type="datetime1">
              <a:rPr lang="en-US"/>
              <a:pPr/>
              <a:t>12/29/2012</a:t>
            </a:fld>
            <a:endParaRPr lang="en-US" dirty="0"/>
          </a:p>
        </p:txBody>
      </p:sp>
      <p:sp>
        <p:nvSpPr>
          <p:cNvPr id="3" name="页脚占位符 2"/>
          <p:cNvSpPr>
            <a:spLocks noGrp="1"/>
          </p:cNvSpPr>
          <p:nvPr>
            <p:ph type="ftr" sz="quarter" idx="11"/>
          </p:nvPr>
        </p:nvSpPr>
        <p:spPr/>
        <p:txBody>
          <a:bodyPr/>
          <a:lstStyle>
            <a:lvl1pPr>
              <a:defRPr/>
            </a:lvl1pPr>
          </a:lstStyle>
          <a:p>
            <a:endParaRPr lang="en-US" dirty="0"/>
          </a:p>
        </p:txBody>
      </p:sp>
      <p:sp>
        <p:nvSpPr>
          <p:cNvPr id="4" name="灯片编号占位符 3"/>
          <p:cNvSpPr>
            <a:spLocks noGrp="1"/>
          </p:cNvSpPr>
          <p:nvPr>
            <p:ph type="sldNum" sz="quarter" idx="12"/>
          </p:nvPr>
        </p:nvSpPr>
        <p:spPr/>
        <p:txBody>
          <a:bodyPr/>
          <a:lstStyle>
            <a:lvl1pPr>
              <a:defRPr/>
            </a:lvl1pPr>
          </a:lstStyle>
          <a:p>
            <a:fld id="{B3CD38E9-8BF7-4830-A421-7962F256C918}" type="slidenum">
              <a:rPr lang="en-US"/>
              <a:pPr/>
              <a:t>‹#›</a:t>
            </a:fld>
            <a:endParaRPr lang="en-US" b="0" dirty="0">
              <a:solidFill>
                <a:srgbClr val="FBBA03"/>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a:defRPr/>
            </a:lvl1pPr>
          </a:lstStyle>
          <a:p>
            <a:fld id="{E11136C3-4633-4922-857F-A0A335D3A723}" type="datetime1">
              <a:rPr lang="en-US"/>
              <a:pPr/>
              <a:t>12/29/2012</a:t>
            </a:fld>
            <a:endParaRPr lang="en-US" dirty="0"/>
          </a:p>
        </p:txBody>
      </p:sp>
      <p:sp>
        <p:nvSpPr>
          <p:cNvPr id="6" name="页脚占位符 5"/>
          <p:cNvSpPr>
            <a:spLocks noGrp="1"/>
          </p:cNvSpPr>
          <p:nvPr>
            <p:ph type="ftr" sz="quarter" idx="11"/>
          </p:nvPr>
        </p:nvSpPr>
        <p:spPr/>
        <p:txBody>
          <a:bodyPr/>
          <a:lstStyle>
            <a:lvl1pPr>
              <a:defRPr/>
            </a:lvl1pPr>
          </a:lstStyle>
          <a:p>
            <a:endParaRPr lang="en-US" dirty="0"/>
          </a:p>
        </p:txBody>
      </p:sp>
      <p:sp>
        <p:nvSpPr>
          <p:cNvPr id="7" name="灯片编号占位符 6"/>
          <p:cNvSpPr>
            <a:spLocks noGrp="1"/>
          </p:cNvSpPr>
          <p:nvPr>
            <p:ph type="sldNum" sz="quarter" idx="12"/>
          </p:nvPr>
        </p:nvSpPr>
        <p:spPr/>
        <p:txBody>
          <a:bodyPr/>
          <a:lstStyle>
            <a:lvl1pPr>
              <a:defRPr/>
            </a:lvl1pPr>
          </a:lstStyle>
          <a:p>
            <a:fld id="{176B1704-2255-42A5-A0E1-6DB4451E52DB}" type="slidenum">
              <a:rPr lang="en-US"/>
              <a:pPr/>
              <a:t>‹#›</a:t>
            </a:fld>
            <a:endParaRPr lang="en-US" b="0" dirty="0">
              <a:solidFill>
                <a:srgbClr val="FBBA03"/>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a:defRPr/>
            </a:lvl1pPr>
          </a:lstStyle>
          <a:p>
            <a:fld id="{618CB31C-F40A-40FD-B674-39F4A801AA2D}" type="datetime1">
              <a:rPr lang="en-US"/>
              <a:pPr/>
              <a:t>12/29/2012</a:t>
            </a:fld>
            <a:endParaRPr lang="en-US" dirty="0"/>
          </a:p>
        </p:txBody>
      </p:sp>
      <p:sp>
        <p:nvSpPr>
          <p:cNvPr id="6" name="页脚占位符 5"/>
          <p:cNvSpPr>
            <a:spLocks noGrp="1"/>
          </p:cNvSpPr>
          <p:nvPr>
            <p:ph type="ftr" sz="quarter" idx="11"/>
          </p:nvPr>
        </p:nvSpPr>
        <p:spPr/>
        <p:txBody>
          <a:bodyPr/>
          <a:lstStyle>
            <a:lvl1pPr>
              <a:defRPr/>
            </a:lvl1pPr>
          </a:lstStyle>
          <a:p>
            <a:endParaRPr lang="en-US" dirty="0"/>
          </a:p>
        </p:txBody>
      </p:sp>
      <p:sp>
        <p:nvSpPr>
          <p:cNvPr id="7" name="灯片编号占位符 6"/>
          <p:cNvSpPr>
            <a:spLocks noGrp="1"/>
          </p:cNvSpPr>
          <p:nvPr>
            <p:ph type="sldNum" sz="quarter" idx="12"/>
          </p:nvPr>
        </p:nvSpPr>
        <p:spPr/>
        <p:txBody>
          <a:bodyPr/>
          <a:lstStyle>
            <a:lvl1pPr>
              <a:defRPr/>
            </a:lvl1pPr>
          </a:lstStyle>
          <a:p>
            <a:fld id="{E6C6974A-D1BB-46CC-96AA-6ADBCCCE4BD3}" type="slidenum">
              <a:rPr lang="en-US"/>
              <a:pPr/>
              <a:t>‹#›</a:t>
            </a:fld>
            <a:endParaRPr lang="en-US" b="0" dirty="0">
              <a:solidFill>
                <a:srgbClr val="FBBA03"/>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dt" sz="half" idx="2"/>
          </p:nvPr>
        </p:nvSpPr>
        <p:spPr bwMode="auto">
          <a:xfrm>
            <a:off x="685800" y="6426200"/>
            <a:ext cx="1905000" cy="2794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spcBef>
                <a:spcPct val="0"/>
              </a:spcBef>
              <a:defRPr sz="1400">
                <a:solidFill>
                  <a:schemeClr val="accent2"/>
                </a:solidFill>
                <a:latin typeface="Times New Roman" pitchFamily="18" charset="0"/>
              </a:defRPr>
            </a:lvl1pPr>
          </a:lstStyle>
          <a:p>
            <a:fld id="{A8C1BDAE-58DC-4816-BC38-552E67C85018}" type="datetime1">
              <a:rPr lang="en-US"/>
              <a:pPr/>
              <a:t>12/29/2012</a:t>
            </a:fld>
            <a:endParaRPr lang="en-US" dirty="0"/>
          </a:p>
        </p:txBody>
      </p:sp>
      <p:sp>
        <p:nvSpPr>
          <p:cNvPr id="1027" name="Rectangle 3"/>
          <p:cNvSpPr>
            <a:spLocks noGrp="1" noChangeArrowheads="1"/>
          </p:cNvSpPr>
          <p:nvPr>
            <p:ph type="ftr" sz="quarter" idx="3"/>
          </p:nvPr>
        </p:nvSpPr>
        <p:spPr bwMode="auto">
          <a:xfrm>
            <a:off x="3124200" y="6426200"/>
            <a:ext cx="2895600" cy="2794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ctr">
              <a:spcBef>
                <a:spcPct val="0"/>
              </a:spcBef>
              <a:defRPr sz="1400">
                <a:solidFill>
                  <a:srgbClr val="114FFB"/>
                </a:solidFill>
                <a:latin typeface="Helvetica" charset="0"/>
              </a:defRPr>
            </a:lvl1pPr>
          </a:lstStyle>
          <a:p>
            <a:endParaRPr lang="en-US" dirty="0"/>
          </a:p>
        </p:txBody>
      </p:sp>
      <p:sp>
        <p:nvSpPr>
          <p:cNvPr id="1028" name="Rectangle 4"/>
          <p:cNvSpPr>
            <a:spLocks noGrp="1" noChangeArrowheads="1"/>
          </p:cNvSpPr>
          <p:nvPr>
            <p:ph type="sldNum" sz="quarter" idx="4"/>
          </p:nvPr>
        </p:nvSpPr>
        <p:spPr bwMode="auto">
          <a:xfrm>
            <a:off x="6553200" y="6413500"/>
            <a:ext cx="1905000" cy="2921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r">
              <a:spcBef>
                <a:spcPct val="0"/>
              </a:spcBef>
              <a:defRPr sz="1400">
                <a:solidFill>
                  <a:schemeClr val="accent2"/>
                </a:solidFill>
                <a:latin typeface="Times New Roman" pitchFamily="18" charset="0"/>
              </a:defRPr>
            </a:lvl1pPr>
          </a:lstStyle>
          <a:p>
            <a:fld id="{6AE7448F-B877-46FD-B6F7-EEB788F035F2}" type="slidenum">
              <a:rPr lang="en-US"/>
              <a:pPr/>
              <a:t>‹#›</a:t>
            </a:fld>
            <a:endParaRPr lang="en-US" b="0" dirty="0">
              <a:solidFill>
                <a:srgbClr val="FBBA03"/>
              </a:solidFill>
            </a:endParaRPr>
          </a:p>
        </p:txBody>
      </p:sp>
      <p:sp>
        <p:nvSpPr>
          <p:cNvPr id="1029" name="Rectangle 5"/>
          <p:cNvSpPr>
            <a:spLocks noGrp="1" noChangeArrowheads="1"/>
          </p:cNvSpPr>
          <p:nvPr>
            <p:ph type="title"/>
          </p:nvPr>
        </p:nvSpPr>
        <p:spPr bwMode="auto">
          <a:xfrm>
            <a:off x="685800" y="330200"/>
            <a:ext cx="7292975" cy="7366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Slide Title</a:t>
            </a:r>
          </a:p>
        </p:txBody>
      </p:sp>
      <p:sp>
        <p:nvSpPr>
          <p:cNvPr id="1030" name="Rectangle 6"/>
          <p:cNvSpPr>
            <a:spLocks noGrp="1" noChangeArrowheads="1"/>
          </p:cNvSpPr>
          <p:nvPr>
            <p:ph type="body" idx="1"/>
          </p:nvPr>
        </p:nvSpPr>
        <p:spPr bwMode="auto">
          <a:xfrm>
            <a:off x="698500" y="1193800"/>
            <a:ext cx="7683500" cy="49276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dirty="0" smtClean="0"/>
              <a:t>Body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32" name="Line 8"/>
          <p:cNvSpPr>
            <a:spLocks noChangeShapeType="1"/>
          </p:cNvSpPr>
          <p:nvPr/>
        </p:nvSpPr>
        <p:spPr bwMode="auto">
          <a:xfrm>
            <a:off x="693738" y="1041400"/>
            <a:ext cx="7778750" cy="0"/>
          </a:xfrm>
          <a:prstGeom prst="line">
            <a:avLst/>
          </a:prstGeom>
          <a:noFill/>
          <a:ln w="47625" cmpd="thinThick">
            <a:solidFill>
              <a:srgbClr val="FBBA03"/>
            </a:solidFill>
            <a:round/>
            <a:headEnd type="none" w="sm" len="sm"/>
            <a:tailEnd type="none" w="sm" len="sm"/>
          </a:ln>
          <a:effectLst/>
        </p:spPr>
        <p:txBody>
          <a:bodyPr wrap="none" anchor="ctr"/>
          <a:lstStyle/>
          <a:p>
            <a:endParaRPr lang="en-US" dirty="0"/>
          </a:p>
        </p:txBody>
      </p:sp>
      <p:pic>
        <p:nvPicPr>
          <p:cNvPr id="1039" name="Picture 1026" descr="scs_logo"/>
          <p:cNvPicPr>
            <a:picLocks noChangeAspect="1" noChangeArrowheads="1"/>
          </p:cNvPicPr>
          <p:nvPr userDrawn="1"/>
        </p:nvPicPr>
        <p:blipFill>
          <a:blip r:embed="rId13" cstate="print"/>
          <a:srcRect/>
          <a:stretch>
            <a:fillRect/>
          </a:stretch>
        </p:blipFill>
        <p:spPr bwMode="auto">
          <a:xfrm>
            <a:off x="8458200" y="0"/>
            <a:ext cx="685800" cy="6858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l" rtl="0" eaLnBrk="0" fontAlgn="base" hangingPunct="0">
        <a:lnSpc>
          <a:spcPct val="90000"/>
        </a:lnSpc>
        <a:spcBef>
          <a:spcPct val="0"/>
        </a:spcBef>
        <a:spcAft>
          <a:spcPct val="0"/>
        </a:spcAft>
        <a:defRPr sz="3200" b="1">
          <a:solidFill>
            <a:srgbClr val="0332B7"/>
          </a:solidFill>
          <a:latin typeface="+mj-lt"/>
          <a:ea typeface="+mj-ea"/>
          <a:cs typeface="+mj-cs"/>
        </a:defRPr>
      </a:lvl1pPr>
      <a:lvl2pPr algn="l" rtl="0" eaLnBrk="0" fontAlgn="base" hangingPunct="0">
        <a:lnSpc>
          <a:spcPct val="90000"/>
        </a:lnSpc>
        <a:spcBef>
          <a:spcPct val="0"/>
        </a:spcBef>
        <a:spcAft>
          <a:spcPct val="0"/>
        </a:spcAft>
        <a:defRPr sz="3200" b="1">
          <a:solidFill>
            <a:srgbClr val="0332B7"/>
          </a:solidFill>
          <a:latin typeface="Arial" charset="0"/>
        </a:defRPr>
      </a:lvl2pPr>
      <a:lvl3pPr algn="l" rtl="0" eaLnBrk="0" fontAlgn="base" hangingPunct="0">
        <a:lnSpc>
          <a:spcPct val="90000"/>
        </a:lnSpc>
        <a:spcBef>
          <a:spcPct val="0"/>
        </a:spcBef>
        <a:spcAft>
          <a:spcPct val="0"/>
        </a:spcAft>
        <a:defRPr sz="3200" b="1">
          <a:solidFill>
            <a:srgbClr val="0332B7"/>
          </a:solidFill>
          <a:latin typeface="Arial" charset="0"/>
        </a:defRPr>
      </a:lvl3pPr>
      <a:lvl4pPr algn="l" rtl="0" eaLnBrk="0" fontAlgn="base" hangingPunct="0">
        <a:lnSpc>
          <a:spcPct val="90000"/>
        </a:lnSpc>
        <a:spcBef>
          <a:spcPct val="0"/>
        </a:spcBef>
        <a:spcAft>
          <a:spcPct val="0"/>
        </a:spcAft>
        <a:defRPr sz="3200" b="1">
          <a:solidFill>
            <a:srgbClr val="0332B7"/>
          </a:solidFill>
          <a:latin typeface="Arial" charset="0"/>
        </a:defRPr>
      </a:lvl4pPr>
      <a:lvl5pPr algn="l" rtl="0" eaLnBrk="0" fontAlgn="base" hangingPunct="0">
        <a:lnSpc>
          <a:spcPct val="90000"/>
        </a:lnSpc>
        <a:spcBef>
          <a:spcPct val="0"/>
        </a:spcBef>
        <a:spcAft>
          <a:spcPct val="0"/>
        </a:spcAft>
        <a:defRPr sz="3200" b="1">
          <a:solidFill>
            <a:srgbClr val="0332B7"/>
          </a:solidFill>
          <a:latin typeface="Arial" charset="0"/>
        </a:defRPr>
      </a:lvl5pPr>
      <a:lvl6pPr marL="457200" algn="l" rtl="0" eaLnBrk="0" fontAlgn="base" hangingPunct="0">
        <a:lnSpc>
          <a:spcPct val="90000"/>
        </a:lnSpc>
        <a:spcBef>
          <a:spcPct val="0"/>
        </a:spcBef>
        <a:spcAft>
          <a:spcPct val="0"/>
        </a:spcAft>
        <a:defRPr sz="3200" b="1">
          <a:solidFill>
            <a:srgbClr val="0332B7"/>
          </a:solidFill>
          <a:latin typeface="Arial" charset="0"/>
        </a:defRPr>
      </a:lvl6pPr>
      <a:lvl7pPr marL="914400" algn="l" rtl="0" eaLnBrk="0" fontAlgn="base" hangingPunct="0">
        <a:lnSpc>
          <a:spcPct val="90000"/>
        </a:lnSpc>
        <a:spcBef>
          <a:spcPct val="0"/>
        </a:spcBef>
        <a:spcAft>
          <a:spcPct val="0"/>
        </a:spcAft>
        <a:defRPr sz="3200" b="1">
          <a:solidFill>
            <a:srgbClr val="0332B7"/>
          </a:solidFill>
          <a:latin typeface="Arial" charset="0"/>
        </a:defRPr>
      </a:lvl7pPr>
      <a:lvl8pPr marL="1371600" algn="l" rtl="0" eaLnBrk="0" fontAlgn="base" hangingPunct="0">
        <a:lnSpc>
          <a:spcPct val="90000"/>
        </a:lnSpc>
        <a:spcBef>
          <a:spcPct val="0"/>
        </a:spcBef>
        <a:spcAft>
          <a:spcPct val="0"/>
        </a:spcAft>
        <a:defRPr sz="3200" b="1">
          <a:solidFill>
            <a:srgbClr val="0332B7"/>
          </a:solidFill>
          <a:latin typeface="Arial" charset="0"/>
        </a:defRPr>
      </a:lvl8pPr>
      <a:lvl9pPr marL="1828800" algn="l" rtl="0" eaLnBrk="0" fontAlgn="base" hangingPunct="0">
        <a:lnSpc>
          <a:spcPct val="90000"/>
        </a:lnSpc>
        <a:spcBef>
          <a:spcPct val="0"/>
        </a:spcBef>
        <a:spcAft>
          <a:spcPct val="0"/>
        </a:spcAft>
        <a:defRPr sz="3200" b="1">
          <a:solidFill>
            <a:srgbClr val="0332B7"/>
          </a:solidFill>
          <a:latin typeface="Arial" charset="0"/>
        </a:defRPr>
      </a:lvl9pPr>
    </p:titleStyle>
    <p:bodyStyle>
      <a:lvl1pPr marL="285750" indent="-285750" algn="l" rtl="0" eaLnBrk="0" fontAlgn="base" hangingPunct="0">
        <a:lnSpc>
          <a:spcPct val="90000"/>
        </a:lnSpc>
        <a:spcBef>
          <a:spcPct val="30000"/>
        </a:spcBef>
        <a:spcAft>
          <a:spcPct val="0"/>
        </a:spcAft>
        <a:buSzPct val="100000"/>
        <a:buChar char="•"/>
        <a:defRPr sz="2400" b="1">
          <a:solidFill>
            <a:schemeClr val="tx1"/>
          </a:solidFill>
          <a:latin typeface="+mn-lt"/>
          <a:ea typeface="+mn-ea"/>
          <a:cs typeface="+mn-cs"/>
        </a:defRPr>
      </a:lvl1pPr>
      <a:lvl2pPr marL="685800" indent="-228600" algn="l" rtl="0" eaLnBrk="0" fontAlgn="base" hangingPunct="0">
        <a:lnSpc>
          <a:spcPct val="90000"/>
        </a:lnSpc>
        <a:spcBef>
          <a:spcPct val="30000"/>
        </a:spcBef>
        <a:spcAft>
          <a:spcPct val="0"/>
        </a:spcAft>
        <a:buSzPct val="100000"/>
        <a:buChar char="–"/>
        <a:defRPr b="1">
          <a:solidFill>
            <a:schemeClr val="tx1"/>
          </a:solidFill>
          <a:latin typeface="+mn-lt"/>
        </a:defRPr>
      </a:lvl2pPr>
      <a:lvl3pPr marL="1143000" indent="-228600" algn="l" rtl="0" eaLnBrk="0" fontAlgn="base" hangingPunct="0">
        <a:lnSpc>
          <a:spcPct val="90000"/>
        </a:lnSpc>
        <a:spcBef>
          <a:spcPct val="30000"/>
        </a:spcBef>
        <a:spcAft>
          <a:spcPct val="0"/>
        </a:spcAft>
        <a:buSzPct val="100000"/>
        <a:buChar char="»"/>
        <a:defRPr b="1">
          <a:solidFill>
            <a:schemeClr val="tx1"/>
          </a:solidFill>
          <a:latin typeface="+mn-lt"/>
        </a:defRPr>
      </a:lvl3pPr>
      <a:lvl4pPr marL="1543050" indent="-171450" algn="l" rtl="0" eaLnBrk="0" fontAlgn="base" hangingPunct="0">
        <a:lnSpc>
          <a:spcPct val="90000"/>
        </a:lnSpc>
        <a:spcBef>
          <a:spcPct val="30000"/>
        </a:spcBef>
        <a:spcAft>
          <a:spcPct val="0"/>
        </a:spcAft>
        <a:buSzPct val="100000"/>
        <a:buChar char="•"/>
        <a:defRPr sz="1400" b="1">
          <a:solidFill>
            <a:schemeClr val="tx1"/>
          </a:solidFill>
          <a:latin typeface="+mn-lt"/>
        </a:defRPr>
      </a:lvl4pPr>
      <a:lvl5pPr marL="2000250" indent="-171450" algn="l" rtl="0" eaLnBrk="0" fontAlgn="base" hangingPunct="0">
        <a:lnSpc>
          <a:spcPct val="90000"/>
        </a:lnSpc>
        <a:spcBef>
          <a:spcPct val="30000"/>
        </a:spcBef>
        <a:spcAft>
          <a:spcPct val="0"/>
        </a:spcAft>
        <a:buSzPct val="100000"/>
        <a:buChar char="–"/>
        <a:defRPr sz="1400" b="1">
          <a:solidFill>
            <a:schemeClr val="tx1"/>
          </a:solidFill>
          <a:latin typeface="+mn-lt"/>
        </a:defRPr>
      </a:lvl5pPr>
      <a:lvl6pPr marL="2457450" indent="-171450" algn="l" rtl="0" eaLnBrk="0" fontAlgn="base" hangingPunct="0">
        <a:lnSpc>
          <a:spcPct val="90000"/>
        </a:lnSpc>
        <a:spcBef>
          <a:spcPct val="30000"/>
        </a:spcBef>
        <a:spcAft>
          <a:spcPct val="0"/>
        </a:spcAft>
        <a:buSzPct val="100000"/>
        <a:buChar char="–"/>
        <a:defRPr sz="1400" b="1">
          <a:solidFill>
            <a:schemeClr val="tx1"/>
          </a:solidFill>
          <a:latin typeface="+mn-lt"/>
        </a:defRPr>
      </a:lvl6pPr>
      <a:lvl7pPr marL="2914650" indent="-171450" algn="l" rtl="0" eaLnBrk="0" fontAlgn="base" hangingPunct="0">
        <a:lnSpc>
          <a:spcPct val="90000"/>
        </a:lnSpc>
        <a:spcBef>
          <a:spcPct val="30000"/>
        </a:spcBef>
        <a:spcAft>
          <a:spcPct val="0"/>
        </a:spcAft>
        <a:buSzPct val="100000"/>
        <a:buChar char="–"/>
        <a:defRPr sz="1400" b="1">
          <a:solidFill>
            <a:schemeClr val="tx1"/>
          </a:solidFill>
          <a:latin typeface="+mn-lt"/>
        </a:defRPr>
      </a:lvl7pPr>
      <a:lvl8pPr marL="3371850" indent="-171450" algn="l" rtl="0" eaLnBrk="0" fontAlgn="base" hangingPunct="0">
        <a:lnSpc>
          <a:spcPct val="90000"/>
        </a:lnSpc>
        <a:spcBef>
          <a:spcPct val="30000"/>
        </a:spcBef>
        <a:spcAft>
          <a:spcPct val="0"/>
        </a:spcAft>
        <a:buSzPct val="100000"/>
        <a:buChar char="–"/>
        <a:defRPr sz="1400" b="1">
          <a:solidFill>
            <a:schemeClr val="tx1"/>
          </a:solidFill>
          <a:latin typeface="+mn-lt"/>
        </a:defRPr>
      </a:lvl8pPr>
      <a:lvl9pPr marL="3829050" indent="-171450" algn="l" rtl="0" eaLnBrk="0" fontAlgn="base" hangingPunct="0">
        <a:lnSpc>
          <a:spcPct val="90000"/>
        </a:lnSpc>
        <a:spcBef>
          <a:spcPct val="30000"/>
        </a:spcBef>
        <a:spcAft>
          <a:spcPct val="0"/>
        </a:spcAft>
        <a:buSzPct val="100000"/>
        <a:buChar char="–"/>
        <a:defRPr sz="1400" b="1">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5618" name="Line 2"/>
          <p:cNvSpPr>
            <a:spLocks noChangeShapeType="1"/>
          </p:cNvSpPr>
          <p:nvPr/>
        </p:nvSpPr>
        <p:spPr bwMode="auto">
          <a:xfrm>
            <a:off x="563563" y="2792413"/>
            <a:ext cx="7915275" cy="14287"/>
          </a:xfrm>
          <a:prstGeom prst="line">
            <a:avLst/>
          </a:prstGeom>
          <a:noFill/>
          <a:ln w="114300">
            <a:solidFill>
              <a:srgbClr val="FFCC00"/>
            </a:solidFill>
            <a:round/>
            <a:headEnd/>
            <a:tailEnd/>
          </a:ln>
          <a:effectLst/>
        </p:spPr>
        <p:txBody>
          <a:bodyPr/>
          <a:lstStyle/>
          <a:p>
            <a:endParaRPr lang="en-US" dirty="0"/>
          </a:p>
        </p:txBody>
      </p:sp>
      <p:sp>
        <p:nvSpPr>
          <p:cNvPr id="1135620" name="Text Box 4"/>
          <p:cNvSpPr txBox="1">
            <a:spLocks noChangeArrowheads="1"/>
          </p:cNvSpPr>
          <p:nvPr/>
        </p:nvSpPr>
        <p:spPr bwMode="auto">
          <a:xfrm>
            <a:off x="841153" y="1589782"/>
            <a:ext cx="7540847" cy="1077218"/>
          </a:xfrm>
          <a:prstGeom prst="rect">
            <a:avLst/>
          </a:prstGeom>
          <a:noFill/>
          <a:ln w="12700">
            <a:noFill/>
            <a:miter lim="800000"/>
            <a:headEnd/>
            <a:tailEnd/>
          </a:ln>
          <a:effectLst/>
        </p:spPr>
        <p:txBody>
          <a:bodyPr wrap="none">
            <a:spAutoFit/>
          </a:bodyPr>
          <a:lstStyle/>
          <a:p>
            <a:pPr algn="ctr">
              <a:spcBef>
                <a:spcPts val="0"/>
              </a:spcBef>
            </a:pPr>
            <a:r>
              <a:rPr lang="en-US" altLang="en-US" sz="3200" dirty="0" smtClean="0">
                <a:solidFill>
                  <a:srgbClr val="0332B7"/>
                </a:solidFill>
                <a:latin typeface="+mj-lt"/>
                <a:ea typeface="+mj-ea"/>
                <a:cs typeface="+mj-cs"/>
              </a:rPr>
              <a:t>Memory Access Cycle and </a:t>
            </a:r>
          </a:p>
          <a:p>
            <a:pPr algn="ctr">
              <a:spcBef>
                <a:spcPts val="0"/>
              </a:spcBef>
            </a:pPr>
            <a:r>
              <a:rPr lang="en-US" altLang="en-US" sz="3200" dirty="0" smtClean="0">
                <a:solidFill>
                  <a:srgbClr val="0332B7"/>
                </a:solidFill>
                <a:latin typeface="+mj-lt"/>
                <a:ea typeface="+mj-ea"/>
                <a:cs typeface="+mj-cs"/>
              </a:rPr>
              <a:t>the Measurement of Memory Systems</a:t>
            </a:r>
            <a:endParaRPr lang="en-US" sz="3200" dirty="0">
              <a:solidFill>
                <a:srgbClr val="0332B7"/>
              </a:solidFill>
              <a:latin typeface="+mj-lt"/>
              <a:ea typeface="+mj-ea"/>
              <a:cs typeface="+mj-cs"/>
            </a:endParaRPr>
          </a:p>
        </p:txBody>
      </p:sp>
      <p:pic>
        <p:nvPicPr>
          <p:cNvPr id="1135623" name="Picture 7" descr="http://mypages.iit.edu/~nsbe/images/IIT%20logo.jpg"/>
          <p:cNvPicPr>
            <a:picLocks noChangeAspect="1" noChangeArrowheads="1"/>
          </p:cNvPicPr>
          <p:nvPr/>
        </p:nvPicPr>
        <p:blipFill>
          <a:blip r:embed="rId3" cstate="print"/>
          <a:srcRect/>
          <a:stretch>
            <a:fillRect/>
          </a:stretch>
        </p:blipFill>
        <p:spPr bwMode="auto">
          <a:xfrm>
            <a:off x="0" y="0"/>
            <a:ext cx="838200" cy="728435"/>
          </a:xfrm>
          <a:prstGeom prst="rect">
            <a:avLst/>
          </a:prstGeom>
          <a:noFill/>
        </p:spPr>
      </p:pic>
      <p:sp>
        <p:nvSpPr>
          <p:cNvPr id="6" name="Text Box 4"/>
          <p:cNvSpPr txBox="1">
            <a:spLocks noChangeArrowheads="1"/>
          </p:cNvSpPr>
          <p:nvPr/>
        </p:nvSpPr>
        <p:spPr bwMode="auto">
          <a:xfrm>
            <a:off x="3395719" y="3810000"/>
            <a:ext cx="2445541" cy="2123658"/>
          </a:xfrm>
          <a:prstGeom prst="rect">
            <a:avLst/>
          </a:prstGeom>
          <a:noFill/>
          <a:ln w="12700">
            <a:noFill/>
            <a:miter lim="800000"/>
            <a:headEnd/>
            <a:tailEnd/>
          </a:ln>
          <a:effectLst/>
        </p:spPr>
        <p:txBody>
          <a:bodyPr wrap="none">
            <a:spAutoFit/>
          </a:bodyPr>
          <a:lstStyle/>
          <a:p>
            <a:pPr algn="ctr"/>
            <a:r>
              <a:rPr lang="en-US" altLang="en-US" sz="2400" dirty="0" smtClean="0">
                <a:solidFill>
                  <a:srgbClr val="FF0000"/>
                </a:solidFill>
                <a:latin typeface="+mj-lt"/>
                <a:ea typeface="+mj-ea"/>
                <a:cs typeface="+mj-cs"/>
              </a:rPr>
              <a:t>Xian-He Sun </a:t>
            </a:r>
            <a:endParaRPr lang="en-US" altLang="en-US" sz="2400" dirty="0" smtClean="0">
              <a:solidFill>
                <a:srgbClr val="0332B7"/>
              </a:solidFill>
              <a:latin typeface="+mj-lt"/>
              <a:ea typeface="+mj-ea"/>
              <a:cs typeface="+mj-cs"/>
            </a:endParaRPr>
          </a:p>
          <a:p>
            <a:pPr algn="ctr"/>
            <a:r>
              <a:rPr lang="en-US" altLang="en-US" sz="2400" b="0" dirty="0" err="1" smtClean="0">
                <a:solidFill>
                  <a:srgbClr val="0332B7"/>
                </a:solidFill>
                <a:latin typeface="+mj-lt"/>
                <a:ea typeface="+mj-ea"/>
                <a:cs typeface="+mj-cs"/>
              </a:rPr>
              <a:t>Dawei</a:t>
            </a:r>
            <a:r>
              <a:rPr lang="en-US" altLang="en-US" sz="2400" b="0" dirty="0" smtClean="0">
                <a:solidFill>
                  <a:srgbClr val="0332B7"/>
                </a:solidFill>
                <a:latin typeface="+mj-lt"/>
                <a:ea typeface="+mj-ea"/>
                <a:cs typeface="+mj-cs"/>
              </a:rPr>
              <a:t> Wang</a:t>
            </a:r>
          </a:p>
          <a:p>
            <a:pPr algn="ctr"/>
            <a:endParaRPr lang="en-US" altLang="en-US" sz="2400" b="0" dirty="0" smtClean="0">
              <a:solidFill>
                <a:srgbClr val="0332B7"/>
              </a:solidFill>
              <a:latin typeface="+mj-lt"/>
              <a:ea typeface="+mj-ea"/>
              <a:cs typeface="+mj-cs"/>
            </a:endParaRPr>
          </a:p>
          <a:p>
            <a:pPr algn="ctr"/>
            <a:r>
              <a:rPr lang="en-US" altLang="en-US" sz="2400" dirty="0" smtClean="0">
                <a:solidFill>
                  <a:srgbClr val="0332B7"/>
                </a:solidFill>
                <a:latin typeface="+mj-lt"/>
                <a:ea typeface="+mj-ea"/>
                <a:cs typeface="+mj-cs"/>
              </a:rPr>
              <a:t>November 2011</a:t>
            </a:r>
            <a:endParaRPr lang="en-US" altLang="en-US" sz="2400" dirty="0">
              <a:solidFill>
                <a:srgbClr val="0332B7"/>
              </a:solidFill>
              <a:latin typeface="+mj-lt"/>
              <a:ea typeface="+mj-ea"/>
              <a:cs typeface="+mj-cs"/>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smtClean="0"/>
              <a:t>APC in Detail</a:t>
            </a:r>
            <a:endParaRPr lang="en-US" dirty="0"/>
          </a:p>
        </p:txBody>
      </p:sp>
      <p:sp>
        <p:nvSpPr>
          <p:cNvPr id="3" name="内容占位符 2"/>
          <p:cNvSpPr>
            <a:spLocks noGrp="1"/>
          </p:cNvSpPr>
          <p:nvPr>
            <p:ph idx="1"/>
          </p:nvPr>
        </p:nvSpPr>
        <p:spPr>
          <a:xfrm>
            <a:off x="457200" y="1219200"/>
            <a:ext cx="8153400" cy="4927600"/>
          </a:xfrm>
        </p:spPr>
        <p:txBody>
          <a:bodyPr/>
          <a:lstStyle/>
          <a:p>
            <a:r>
              <a:rPr lang="en-US" sz="2400" dirty="0" smtClean="0"/>
              <a:t>APC is the </a:t>
            </a:r>
            <a:r>
              <a:rPr lang="en-US" sz="2400" dirty="0" smtClean="0">
                <a:solidFill>
                  <a:srgbClr val="FF0000"/>
                </a:solidFill>
              </a:rPr>
              <a:t>overall memory accesses </a:t>
            </a:r>
            <a:r>
              <a:rPr lang="en-US" sz="2400" dirty="0" smtClean="0">
                <a:solidFill>
                  <a:srgbClr val="114FFB"/>
                </a:solidFill>
              </a:rPr>
              <a:t>requested</a:t>
            </a:r>
            <a:r>
              <a:rPr lang="en-US" sz="2400" dirty="0" smtClean="0"/>
              <a:t> at a </a:t>
            </a:r>
            <a:r>
              <a:rPr lang="en-US" sz="2400" dirty="0" smtClean="0">
                <a:solidFill>
                  <a:srgbClr val="114FFB"/>
                </a:solidFill>
              </a:rPr>
              <a:t>certain memory level </a:t>
            </a:r>
            <a:r>
              <a:rPr lang="en-US" sz="2400" dirty="0" smtClean="0"/>
              <a:t>(i.e. L1, L2, L3, Main Memory) </a:t>
            </a:r>
            <a:r>
              <a:rPr lang="en-US" sz="2400" dirty="0" smtClean="0">
                <a:solidFill>
                  <a:srgbClr val="FF0000"/>
                </a:solidFill>
              </a:rPr>
              <a:t>divided</a:t>
            </a:r>
            <a:r>
              <a:rPr lang="en-US" sz="2400" dirty="0" smtClean="0"/>
              <a:t> by the </a:t>
            </a:r>
            <a:r>
              <a:rPr lang="en-US" sz="2400" dirty="0" smtClean="0">
                <a:solidFill>
                  <a:srgbClr val="FF0000"/>
                </a:solidFill>
              </a:rPr>
              <a:t>total number of memory access cycles</a:t>
            </a:r>
            <a:r>
              <a:rPr lang="en-US" sz="2400" dirty="0" smtClean="0"/>
              <a:t> at that level</a:t>
            </a:r>
          </a:p>
          <a:p>
            <a:pPr lvl="2"/>
            <a:endParaRPr lang="en-US" dirty="0" smtClean="0"/>
          </a:p>
          <a:p>
            <a:pPr lvl="1"/>
            <a:r>
              <a:rPr lang="en-US" sz="2400" dirty="0" smtClean="0"/>
              <a:t>APC = M/T</a:t>
            </a:r>
          </a:p>
          <a:p>
            <a:pPr lvl="2"/>
            <a:endParaRPr lang="en-US" sz="1600" dirty="0" smtClean="0"/>
          </a:p>
          <a:p>
            <a:pPr lvl="1"/>
            <a:r>
              <a:rPr lang="en-US" sz="2400" dirty="0" smtClean="0"/>
              <a:t>Different level has different APC</a:t>
            </a:r>
          </a:p>
          <a:p>
            <a:pPr lvl="2"/>
            <a:r>
              <a:rPr lang="en-US" dirty="0" smtClean="0"/>
              <a:t>APC</a:t>
            </a:r>
            <a:r>
              <a:rPr lang="en-US" baseline="-25000" dirty="0" smtClean="0"/>
              <a:t>D </a:t>
            </a:r>
            <a:r>
              <a:rPr lang="en-US" dirty="0" smtClean="0"/>
              <a:t>L1 Data Cache</a:t>
            </a:r>
          </a:p>
          <a:p>
            <a:pPr lvl="2"/>
            <a:r>
              <a:rPr lang="en-US" dirty="0" smtClean="0"/>
              <a:t>APC</a:t>
            </a:r>
            <a:r>
              <a:rPr lang="en-US" baseline="-25000" dirty="0" smtClean="0"/>
              <a:t>I </a:t>
            </a:r>
            <a:r>
              <a:rPr lang="en-US" dirty="0" smtClean="0"/>
              <a:t>L1 Instruction Cache</a:t>
            </a:r>
          </a:p>
          <a:p>
            <a:pPr lvl="2"/>
            <a:r>
              <a:rPr lang="en-US" dirty="0" smtClean="0"/>
              <a:t>APC</a:t>
            </a:r>
            <a:r>
              <a:rPr lang="en-US" baseline="-25000" dirty="0" smtClean="0"/>
              <a:t>M </a:t>
            </a:r>
            <a:r>
              <a:rPr lang="en-US" dirty="0" smtClean="0"/>
              <a:t>Main Memory</a:t>
            </a:r>
          </a:p>
          <a:p>
            <a:pPr lvl="2">
              <a:buNone/>
            </a:pPr>
            <a:endParaRPr lang="en-US" dirty="0" smtClean="0"/>
          </a:p>
          <a:p>
            <a:pPr lvl="0"/>
            <a:r>
              <a:rPr lang="en-US" dirty="0" smtClean="0"/>
              <a:t>APC performance is hierarchical</a:t>
            </a:r>
            <a:endParaRPr lang="en-US" b="1" dirty="0" smtClean="0"/>
          </a:p>
          <a:p>
            <a:pPr>
              <a:buNone/>
            </a:pPr>
            <a:endParaRPr lang="en-US" dirty="0" smtClean="0"/>
          </a:p>
        </p:txBody>
      </p:sp>
      <p:sp>
        <p:nvSpPr>
          <p:cNvPr id="5120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51204"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51206"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par>
                                <p:cTn id="17" presetID="2" presetClass="entr" presetSubtype="4" fill="hold" grpId="0" nodeType="withEffect">
                                  <p:stCondLst>
                                    <p:cond delay="0"/>
                                  </p:stCondLst>
                                  <p:childTnLst>
                                    <p:set>
                                      <p:cBhvr>
                                        <p:cTn id="18" dur="1" fill="hold">
                                          <p:stCondLst>
                                            <p:cond delay="0"/>
                                          </p:stCondLst>
                                        </p:cTn>
                                        <p:tgtEl>
                                          <p:spTgt spid="3">
                                            <p:txEl>
                                              <p:pRg st="9" end="9"/>
                                            </p:txEl>
                                          </p:spTgt>
                                        </p:tgtEl>
                                        <p:attrNameLst>
                                          <p:attrName>style.visibility</p:attrName>
                                        </p:attrNameLst>
                                      </p:cBhvr>
                                      <p:to>
                                        <p:strVal val="visible"/>
                                      </p:to>
                                    </p:set>
                                    <p:anim calcmode="lin" valueType="num">
                                      <p:cBhvr additive="base">
                                        <p:cTn id="19" dur="20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20" dur="20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smtClean="0"/>
              <a:t>APC Measurement</a:t>
            </a:r>
            <a:endParaRPr lang="en-US" dirty="0"/>
          </a:p>
        </p:txBody>
      </p:sp>
      <p:sp>
        <p:nvSpPr>
          <p:cNvPr id="3" name="内容占位符 2"/>
          <p:cNvSpPr>
            <a:spLocks noGrp="1"/>
          </p:cNvSpPr>
          <p:nvPr>
            <p:ph idx="1"/>
          </p:nvPr>
        </p:nvSpPr>
        <p:spPr>
          <a:xfrm>
            <a:off x="533400" y="1295400"/>
            <a:ext cx="8153400" cy="4318000"/>
          </a:xfrm>
        </p:spPr>
        <p:txBody>
          <a:bodyPr/>
          <a:lstStyle/>
          <a:p>
            <a:r>
              <a:rPr lang="en-US" dirty="0" smtClean="0"/>
              <a:t>The difficulty is measuring the total cycle T</a:t>
            </a:r>
          </a:p>
          <a:p>
            <a:pPr lvl="1"/>
            <a:r>
              <a:rPr lang="en-US" sz="2000" dirty="0" smtClean="0"/>
              <a:t>Hundreds of memory accesses co-exist the memory system</a:t>
            </a:r>
          </a:p>
          <a:p>
            <a:pPr lvl="1"/>
            <a:endParaRPr lang="en-US" sz="2000" dirty="0" smtClean="0"/>
          </a:p>
          <a:p>
            <a:r>
              <a:rPr lang="en-US" sz="2600" dirty="0" smtClean="0"/>
              <a:t>Measure T based on the </a:t>
            </a:r>
            <a:r>
              <a:rPr lang="en-US" sz="2600" b="1" i="1" dirty="0" smtClean="0">
                <a:solidFill>
                  <a:srgbClr val="FF0000"/>
                </a:solidFill>
                <a:effectLst>
                  <a:outerShdw blurRad="38100" dist="38100" dir="2700000" algn="tl">
                    <a:srgbClr val="000000">
                      <a:alpha val="43137"/>
                    </a:srgbClr>
                  </a:outerShdw>
                </a:effectLst>
              </a:rPr>
              <a:t>overlapping mode</a:t>
            </a:r>
          </a:p>
          <a:p>
            <a:pPr lvl="1"/>
            <a:r>
              <a:rPr lang="en-US" dirty="0" smtClean="0"/>
              <a:t>When there are several memory accesses co-existing during the same clock cycle, </a:t>
            </a:r>
            <a:r>
              <a:rPr lang="en-US" i="1" dirty="0" smtClean="0"/>
              <a:t>T</a:t>
            </a:r>
            <a:r>
              <a:rPr lang="en-US" dirty="0" smtClean="0"/>
              <a:t> only increases by one</a:t>
            </a:r>
          </a:p>
          <a:p>
            <a:pPr lvl="1"/>
            <a:r>
              <a:rPr lang="en-US" dirty="0" smtClean="0"/>
              <a:t>Measure the concurrence </a:t>
            </a:r>
          </a:p>
          <a:p>
            <a:pPr lvl="1"/>
            <a:r>
              <a:rPr lang="en-US" dirty="0" smtClean="0"/>
              <a:t>Measure the concurrence at each level</a:t>
            </a:r>
          </a:p>
          <a:p>
            <a:pPr lvl="1"/>
            <a:endParaRPr lang="en-US" dirty="0" smtClean="0"/>
          </a:p>
          <a:p>
            <a:endParaRPr lang="en-US" dirty="0" smtClean="0"/>
          </a:p>
          <a:p>
            <a:endParaRPr lang="en-US" dirty="0"/>
          </a:p>
        </p:txBody>
      </p:sp>
      <p:sp>
        <p:nvSpPr>
          <p:cNvPr id="5120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51204"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51206"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smtClean="0"/>
              <a:t>APC Measure Logic (AML)</a:t>
            </a:r>
            <a:endParaRPr lang="en-US" dirty="0"/>
          </a:p>
        </p:txBody>
      </p:sp>
      <p:sp>
        <p:nvSpPr>
          <p:cNvPr id="5529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5297" name="Object 1"/>
          <p:cNvGraphicFramePr>
            <a:graphicFrameLocks noChangeAspect="1"/>
          </p:cNvGraphicFramePr>
          <p:nvPr/>
        </p:nvGraphicFramePr>
        <p:xfrm>
          <a:off x="4876800" y="1930272"/>
          <a:ext cx="4038600" cy="3368883"/>
        </p:xfrm>
        <a:graphic>
          <a:graphicData uri="http://schemas.openxmlformats.org/presentationml/2006/ole">
            <p:oleObj spid="_x0000_s55297" name="Visio" r:id="rId4" imgW="3814547" imgH="3188700" progId="">
              <p:embed/>
            </p:oleObj>
          </a:graphicData>
        </a:graphic>
      </p:graphicFrame>
      <p:sp>
        <p:nvSpPr>
          <p:cNvPr id="10" name="内容占位符 9"/>
          <p:cNvSpPr>
            <a:spLocks noGrp="1"/>
          </p:cNvSpPr>
          <p:nvPr>
            <p:ph idx="1"/>
          </p:nvPr>
        </p:nvSpPr>
        <p:spPr>
          <a:xfrm>
            <a:off x="304800" y="1447800"/>
            <a:ext cx="4419600" cy="4953000"/>
          </a:xfrm>
        </p:spPr>
        <p:txBody>
          <a:bodyPr/>
          <a:lstStyle/>
          <a:p>
            <a:r>
              <a:rPr lang="en-US" sz="2400" dirty="0" smtClean="0"/>
              <a:t>Detects memory access activities from MSHR, cache and CPU</a:t>
            </a:r>
          </a:p>
          <a:p>
            <a:r>
              <a:rPr lang="en-US" sz="2400" dirty="0" smtClean="0"/>
              <a:t>If one active, Cycle ++</a:t>
            </a:r>
          </a:p>
          <a:p>
            <a:r>
              <a:rPr lang="en-US" sz="2400" dirty="0" smtClean="0"/>
              <a:t>Hardware cost analyze</a:t>
            </a:r>
          </a:p>
          <a:p>
            <a:pPr lvl="1">
              <a:spcBef>
                <a:spcPts val="1200"/>
              </a:spcBef>
            </a:pPr>
            <a:r>
              <a:rPr lang="en-US" sz="1800" dirty="0" smtClean="0"/>
              <a:t>CPU/Cache interface detecting logic&lt;=bit-width of the command and data buses</a:t>
            </a:r>
          </a:p>
          <a:p>
            <a:pPr lvl="1">
              <a:spcBef>
                <a:spcPts val="1200"/>
              </a:spcBef>
            </a:pPr>
            <a:r>
              <a:rPr lang="en-US" sz="1800" dirty="0" smtClean="0"/>
              <a:t>Cache detecting logic = length of the pipeline stage of cache access</a:t>
            </a:r>
          </a:p>
          <a:p>
            <a:pPr lvl="1">
              <a:spcBef>
                <a:spcPts val="1200"/>
              </a:spcBef>
            </a:pPr>
            <a:r>
              <a:rPr lang="en-US" sz="1800" dirty="0" smtClean="0"/>
              <a:t>MSHR table empty status, 1bit</a:t>
            </a:r>
          </a:p>
          <a:p>
            <a:pPr lvl="1">
              <a:spcBef>
                <a:spcPts val="1200"/>
              </a:spcBef>
            </a:pPr>
            <a:r>
              <a:rPr lang="en-US" b="1" dirty="0" smtClean="0">
                <a:solidFill>
                  <a:srgbClr val="FF0000"/>
                </a:solidFill>
              </a:rPr>
              <a:t>Total less than 1K bits</a:t>
            </a:r>
          </a:p>
          <a:p>
            <a:pPr lvl="1"/>
            <a:endParaRPr lang="en-US" sz="1400" dirty="0" smtClean="0"/>
          </a:p>
          <a:p>
            <a:pPr lvl="1"/>
            <a:endParaRPr lang="en-US" sz="1400" dirty="0" smtClean="0"/>
          </a:p>
          <a:p>
            <a:pPr lvl="1"/>
            <a:endParaRPr lang="en-US" sz="1400" dirty="0" smtClean="0"/>
          </a:p>
          <a:p>
            <a:endParaRPr lang="en-US" sz="16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 calcmode="lin" valueType="num">
                                      <p:cBhvr additive="base">
                                        <p:cTn id="7" dur="1000" fill="hold"/>
                                        <p:tgtEl>
                                          <p:spTgt spid="10">
                                            <p:txEl>
                                              <p:pRg st="0" end="0"/>
                                            </p:txEl>
                                          </p:spTgt>
                                        </p:tgtEl>
                                        <p:attrNameLst>
                                          <p:attrName>ppt_x</p:attrName>
                                        </p:attrNameLst>
                                      </p:cBhvr>
                                      <p:tavLst>
                                        <p:tav tm="0">
                                          <p:val>
                                            <p:strVal val="0-#ppt_w/2"/>
                                          </p:val>
                                        </p:tav>
                                        <p:tav tm="100000">
                                          <p:val>
                                            <p:strVal val="#ppt_x"/>
                                          </p:val>
                                        </p:tav>
                                      </p:tavLst>
                                    </p:anim>
                                    <p:anim calcmode="lin" valueType="num">
                                      <p:cBhvr additive="base">
                                        <p:cTn id="8" dur="1000" fill="hold"/>
                                        <p:tgtEl>
                                          <p:spTgt spid="10">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10">
                                            <p:txEl>
                                              <p:pRg st="1" end="1"/>
                                            </p:txEl>
                                          </p:spTgt>
                                        </p:tgtEl>
                                        <p:attrNameLst>
                                          <p:attrName>style.visibility</p:attrName>
                                        </p:attrNameLst>
                                      </p:cBhvr>
                                      <p:to>
                                        <p:strVal val="visible"/>
                                      </p:to>
                                    </p:set>
                                    <p:anim calcmode="lin" valueType="num">
                                      <p:cBhvr additive="base">
                                        <p:cTn id="11" dur="1000" fill="hold"/>
                                        <p:tgtEl>
                                          <p:spTgt spid="10">
                                            <p:txEl>
                                              <p:pRg st="1" end="1"/>
                                            </p:txEl>
                                          </p:spTgt>
                                        </p:tgtEl>
                                        <p:attrNameLst>
                                          <p:attrName>ppt_x</p:attrName>
                                        </p:attrNameLst>
                                      </p:cBhvr>
                                      <p:tavLst>
                                        <p:tav tm="0">
                                          <p:val>
                                            <p:strVal val="0-#ppt_w/2"/>
                                          </p:val>
                                        </p:tav>
                                        <p:tav tm="100000">
                                          <p:val>
                                            <p:strVal val="#ppt_x"/>
                                          </p:val>
                                        </p:tav>
                                      </p:tavLst>
                                    </p:anim>
                                    <p:anim calcmode="lin" valueType="num">
                                      <p:cBhvr additive="base">
                                        <p:cTn id="12" dur="1000" fill="hold"/>
                                        <p:tgtEl>
                                          <p:spTgt spid="10">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10">
                                            <p:txEl>
                                              <p:pRg st="2" end="2"/>
                                            </p:txEl>
                                          </p:spTgt>
                                        </p:tgtEl>
                                        <p:attrNameLst>
                                          <p:attrName>style.visibility</p:attrName>
                                        </p:attrNameLst>
                                      </p:cBhvr>
                                      <p:to>
                                        <p:strVal val="visible"/>
                                      </p:to>
                                    </p:set>
                                    <p:anim calcmode="lin" valueType="num">
                                      <p:cBhvr additive="base">
                                        <p:cTn id="15" dur="1000" fill="hold"/>
                                        <p:tgtEl>
                                          <p:spTgt spid="10">
                                            <p:txEl>
                                              <p:pRg st="2" end="2"/>
                                            </p:txEl>
                                          </p:spTgt>
                                        </p:tgtEl>
                                        <p:attrNameLst>
                                          <p:attrName>ppt_x</p:attrName>
                                        </p:attrNameLst>
                                      </p:cBhvr>
                                      <p:tavLst>
                                        <p:tav tm="0">
                                          <p:val>
                                            <p:strVal val="0-#ppt_w/2"/>
                                          </p:val>
                                        </p:tav>
                                        <p:tav tm="100000">
                                          <p:val>
                                            <p:strVal val="#ppt_x"/>
                                          </p:val>
                                        </p:tav>
                                      </p:tavLst>
                                    </p:anim>
                                    <p:anim calcmode="lin" valueType="num">
                                      <p:cBhvr additive="base">
                                        <p:cTn id="16" dur="1000" fill="hold"/>
                                        <p:tgtEl>
                                          <p:spTgt spid="10">
                                            <p:txEl>
                                              <p:pRg st="2" end="2"/>
                                            </p:txEl>
                                          </p:spTgt>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10">
                                            <p:txEl>
                                              <p:pRg st="3" end="3"/>
                                            </p:txEl>
                                          </p:spTgt>
                                        </p:tgtEl>
                                        <p:attrNameLst>
                                          <p:attrName>style.visibility</p:attrName>
                                        </p:attrNameLst>
                                      </p:cBhvr>
                                      <p:to>
                                        <p:strVal val="visible"/>
                                      </p:to>
                                    </p:set>
                                    <p:anim calcmode="lin" valueType="num">
                                      <p:cBhvr additive="base">
                                        <p:cTn id="19" dur="1000" fill="hold"/>
                                        <p:tgtEl>
                                          <p:spTgt spid="10">
                                            <p:txEl>
                                              <p:pRg st="3" end="3"/>
                                            </p:txEl>
                                          </p:spTgt>
                                        </p:tgtEl>
                                        <p:attrNameLst>
                                          <p:attrName>ppt_x</p:attrName>
                                        </p:attrNameLst>
                                      </p:cBhvr>
                                      <p:tavLst>
                                        <p:tav tm="0">
                                          <p:val>
                                            <p:strVal val="0-#ppt_w/2"/>
                                          </p:val>
                                        </p:tav>
                                        <p:tav tm="100000">
                                          <p:val>
                                            <p:strVal val="#ppt_x"/>
                                          </p:val>
                                        </p:tav>
                                      </p:tavLst>
                                    </p:anim>
                                    <p:anim calcmode="lin" valueType="num">
                                      <p:cBhvr additive="base">
                                        <p:cTn id="20" dur="1000" fill="hold"/>
                                        <p:tgtEl>
                                          <p:spTgt spid="10">
                                            <p:txEl>
                                              <p:pRg st="3" end="3"/>
                                            </p:txEl>
                                          </p:spTgt>
                                        </p:tgtEl>
                                        <p:attrNameLst>
                                          <p:attrName>ppt_y</p:attrName>
                                        </p:attrNameLst>
                                      </p:cBhvr>
                                      <p:tavLst>
                                        <p:tav tm="0">
                                          <p:val>
                                            <p:strVal val="#ppt_y"/>
                                          </p:val>
                                        </p:tav>
                                        <p:tav tm="100000">
                                          <p:val>
                                            <p:strVal val="#ppt_y"/>
                                          </p:val>
                                        </p:tav>
                                      </p:tavLst>
                                    </p:anim>
                                  </p:childTnLst>
                                </p:cTn>
                              </p:par>
                              <p:par>
                                <p:cTn id="21" presetID="2" presetClass="entr" presetSubtype="8" fill="hold" grpId="0" nodeType="withEffect">
                                  <p:stCondLst>
                                    <p:cond delay="0"/>
                                  </p:stCondLst>
                                  <p:childTnLst>
                                    <p:set>
                                      <p:cBhvr>
                                        <p:cTn id="22" dur="1" fill="hold">
                                          <p:stCondLst>
                                            <p:cond delay="0"/>
                                          </p:stCondLst>
                                        </p:cTn>
                                        <p:tgtEl>
                                          <p:spTgt spid="10">
                                            <p:txEl>
                                              <p:pRg st="4" end="4"/>
                                            </p:txEl>
                                          </p:spTgt>
                                        </p:tgtEl>
                                        <p:attrNameLst>
                                          <p:attrName>style.visibility</p:attrName>
                                        </p:attrNameLst>
                                      </p:cBhvr>
                                      <p:to>
                                        <p:strVal val="visible"/>
                                      </p:to>
                                    </p:set>
                                    <p:anim calcmode="lin" valueType="num">
                                      <p:cBhvr additive="base">
                                        <p:cTn id="23" dur="1000" fill="hold"/>
                                        <p:tgtEl>
                                          <p:spTgt spid="10">
                                            <p:txEl>
                                              <p:pRg st="4" end="4"/>
                                            </p:txEl>
                                          </p:spTgt>
                                        </p:tgtEl>
                                        <p:attrNameLst>
                                          <p:attrName>ppt_x</p:attrName>
                                        </p:attrNameLst>
                                      </p:cBhvr>
                                      <p:tavLst>
                                        <p:tav tm="0">
                                          <p:val>
                                            <p:strVal val="0-#ppt_w/2"/>
                                          </p:val>
                                        </p:tav>
                                        <p:tav tm="100000">
                                          <p:val>
                                            <p:strVal val="#ppt_x"/>
                                          </p:val>
                                        </p:tav>
                                      </p:tavLst>
                                    </p:anim>
                                    <p:anim calcmode="lin" valueType="num">
                                      <p:cBhvr additive="base">
                                        <p:cTn id="24" dur="1000" fill="hold"/>
                                        <p:tgtEl>
                                          <p:spTgt spid="10">
                                            <p:txEl>
                                              <p:pRg st="4" end="4"/>
                                            </p:txEl>
                                          </p:spTgt>
                                        </p:tgtEl>
                                        <p:attrNameLst>
                                          <p:attrName>ppt_y</p:attrName>
                                        </p:attrNameLst>
                                      </p:cBhvr>
                                      <p:tavLst>
                                        <p:tav tm="0">
                                          <p:val>
                                            <p:strVal val="#ppt_y"/>
                                          </p:val>
                                        </p:tav>
                                        <p:tav tm="100000">
                                          <p:val>
                                            <p:strVal val="#ppt_y"/>
                                          </p:val>
                                        </p:tav>
                                      </p:tavLst>
                                    </p:anim>
                                  </p:childTnLst>
                                </p:cTn>
                              </p:par>
                              <p:par>
                                <p:cTn id="25" presetID="2" presetClass="entr" presetSubtype="8" fill="hold" grpId="0" nodeType="withEffect">
                                  <p:stCondLst>
                                    <p:cond delay="0"/>
                                  </p:stCondLst>
                                  <p:childTnLst>
                                    <p:set>
                                      <p:cBhvr>
                                        <p:cTn id="26" dur="1" fill="hold">
                                          <p:stCondLst>
                                            <p:cond delay="0"/>
                                          </p:stCondLst>
                                        </p:cTn>
                                        <p:tgtEl>
                                          <p:spTgt spid="10">
                                            <p:txEl>
                                              <p:pRg st="5" end="5"/>
                                            </p:txEl>
                                          </p:spTgt>
                                        </p:tgtEl>
                                        <p:attrNameLst>
                                          <p:attrName>style.visibility</p:attrName>
                                        </p:attrNameLst>
                                      </p:cBhvr>
                                      <p:to>
                                        <p:strVal val="visible"/>
                                      </p:to>
                                    </p:set>
                                    <p:anim calcmode="lin" valueType="num">
                                      <p:cBhvr additive="base">
                                        <p:cTn id="27" dur="1000" fill="hold"/>
                                        <p:tgtEl>
                                          <p:spTgt spid="10">
                                            <p:txEl>
                                              <p:pRg st="5" end="5"/>
                                            </p:txEl>
                                          </p:spTgt>
                                        </p:tgtEl>
                                        <p:attrNameLst>
                                          <p:attrName>ppt_x</p:attrName>
                                        </p:attrNameLst>
                                      </p:cBhvr>
                                      <p:tavLst>
                                        <p:tav tm="0">
                                          <p:val>
                                            <p:strVal val="0-#ppt_w/2"/>
                                          </p:val>
                                        </p:tav>
                                        <p:tav tm="100000">
                                          <p:val>
                                            <p:strVal val="#ppt_x"/>
                                          </p:val>
                                        </p:tav>
                                      </p:tavLst>
                                    </p:anim>
                                    <p:anim calcmode="lin" valueType="num">
                                      <p:cBhvr additive="base">
                                        <p:cTn id="28" dur="1000" fill="hold"/>
                                        <p:tgtEl>
                                          <p:spTgt spid="10">
                                            <p:txEl>
                                              <p:pRg st="5" end="5"/>
                                            </p:txEl>
                                          </p:spTgt>
                                        </p:tgtEl>
                                        <p:attrNameLst>
                                          <p:attrName>ppt_y</p:attrName>
                                        </p:attrNameLst>
                                      </p:cBhvr>
                                      <p:tavLst>
                                        <p:tav tm="0">
                                          <p:val>
                                            <p:strVal val="#ppt_y"/>
                                          </p:val>
                                        </p:tav>
                                        <p:tav tm="100000">
                                          <p:val>
                                            <p:strVal val="#ppt_y"/>
                                          </p:val>
                                        </p:tav>
                                      </p:tavLst>
                                    </p:anim>
                                  </p:childTnLst>
                                </p:cTn>
                              </p:par>
                              <p:par>
                                <p:cTn id="29" presetID="2" presetClass="entr" presetSubtype="8" fill="hold" grpId="0" nodeType="withEffect">
                                  <p:stCondLst>
                                    <p:cond delay="0"/>
                                  </p:stCondLst>
                                  <p:childTnLst>
                                    <p:set>
                                      <p:cBhvr>
                                        <p:cTn id="30" dur="1" fill="hold">
                                          <p:stCondLst>
                                            <p:cond delay="0"/>
                                          </p:stCondLst>
                                        </p:cTn>
                                        <p:tgtEl>
                                          <p:spTgt spid="10">
                                            <p:txEl>
                                              <p:pRg st="6" end="6"/>
                                            </p:txEl>
                                          </p:spTgt>
                                        </p:tgtEl>
                                        <p:attrNameLst>
                                          <p:attrName>style.visibility</p:attrName>
                                        </p:attrNameLst>
                                      </p:cBhvr>
                                      <p:to>
                                        <p:strVal val="visible"/>
                                      </p:to>
                                    </p:set>
                                    <p:anim calcmode="lin" valueType="num">
                                      <p:cBhvr additive="base">
                                        <p:cTn id="31" dur="1000" fill="hold"/>
                                        <p:tgtEl>
                                          <p:spTgt spid="10">
                                            <p:txEl>
                                              <p:pRg st="6" end="6"/>
                                            </p:txEl>
                                          </p:spTgt>
                                        </p:tgtEl>
                                        <p:attrNameLst>
                                          <p:attrName>ppt_x</p:attrName>
                                        </p:attrNameLst>
                                      </p:cBhvr>
                                      <p:tavLst>
                                        <p:tav tm="0">
                                          <p:val>
                                            <p:strVal val="0-#ppt_w/2"/>
                                          </p:val>
                                        </p:tav>
                                        <p:tav tm="100000">
                                          <p:val>
                                            <p:strVal val="#ppt_x"/>
                                          </p:val>
                                        </p:tav>
                                      </p:tavLst>
                                    </p:anim>
                                    <p:anim calcmode="lin" valueType="num">
                                      <p:cBhvr additive="base">
                                        <p:cTn id="32" dur="1000" fill="hold"/>
                                        <p:tgtEl>
                                          <p:spTgt spid="10">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smtClean="0"/>
              <a:t>APC</a:t>
            </a:r>
            <a:r>
              <a:rPr lang="en-US" baseline="-25000" dirty="0" smtClean="0"/>
              <a:t>M</a:t>
            </a:r>
            <a:r>
              <a:rPr lang="en-US" dirty="0" smtClean="0"/>
              <a:t> Measurement</a:t>
            </a:r>
            <a:endParaRPr lang="en-US" dirty="0"/>
          </a:p>
        </p:txBody>
      </p:sp>
      <p:sp>
        <p:nvSpPr>
          <p:cNvPr id="3" name="内容占位符 2"/>
          <p:cNvSpPr>
            <a:spLocks noGrp="1"/>
          </p:cNvSpPr>
          <p:nvPr>
            <p:ph idx="1"/>
          </p:nvPr>
        </p:nvSpPr>
        <p:spPr>
          <a:xfrm>
            <a:off x="533400" y="1320800"/>
            <a:ext cx="7848600" cy="4927600"/>
          </a:xfrm>
        </p:spPr>
        <p:txBody>
          <a:bodyPr/>
          <a:lstStyle/>
          <a:p>
            <a:r>
              <a:rPr lang="en-US" dirty="0" smtClean="0"/>
              <a:t>Last Level Cache Measurement</a:t>
            </a:r>
          </a:p>
          <a:p>
            <a:pPr lvl="1"/>
            <a:r>
              <a:rPr lang="en-US" dirty="0" smtClean="0"/>
              <a:t>DRAM Accesses Count</a:t>
            </a:r>
          </a:p>
          <a:p>
            <a:pPr lvl="1"/>
            <a:r>
              <a:rPr lang="en-US" dirty="0" smtClean="0"/>
              <a:t>LLC MSHR Cycles</a:t>
            </a:r>
          </a:p>
          <a:p>
            <a:pPr lvl="1"/>
            <a:r>
              <a:rPr lang="en-US" dirty="0" smtClean="0"/>
              <a:t>APC</a:t>
            </a:r>
            <a:r>
              <a:rPr lang="en-US" baseline="-25000" dirty="0" smtClean="0"/>
              <a:t>M</a:t>
            </a:r>
            <a:r>
              <a:rPr lang="en-US" dirty="0" smtClean="0"/>
              <a:t> = DRAM Accesses Count / LLC MSHR Cycles</a:t>
            </a:r>
          </a:p>
          <a:p>
            <a:pPr lvl="1"/>
            <a:endParaRPr lang="en-US" dirty="0" smtClean="0"/>
          </a:p>
          <a:p>
            <a:r>
              <a:rPr lang="en-US" dirty="0" smtClean="0"/>
              <a:t>Hardware cost</a:t>
            </a:r>
          </a:p>
          <a:p>
            <a:pPr lvl="1"/>
            <a:r>
              <a:rPr lang="en-US" dirty="0" smtClean="0"/>
              <a:t>DRAM Access Count usually provided by CPU performance counters</a:t>
            </a:r>
          </a:p>
          <a:p>
            <a:pPr lvl="1"/>
            <a:r>
              <a:rPr lang="en-US" dirty="0" smtClean="0"/>
              <a:t>LLC MSHR Cycles only need 1 bit to detect MSHR empty or not</a:t>
            </a:r>
          </a:p>
          <a:p>
            <a:pPr lvl="1"/>
            <a:r>
              <a:rPr lang="en-US" dirty="0" smtClean="0"/>
              <a:t>Available on some microprocessors</a:t>
            </a:r>
          </a:p>
          <a:p>
            <a:pPr lvl="1"/>
            <a:endParaRPr lang="en-US"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smtClean="0"/>
              <a:t>Validation Testing Methodology</a:t>
            </a:r>
            <a:endParaRPr lang="en-US" dirty="0"/>
          </a:p>
        </p:txBody>
      </p:sp>
      <p:sp>
        <p:nvSpPr>
          <p:cNvPr id="3" name="内容占位符 2"/>
          <p:cNvSpPr>
            <a:spLocks noGrp="1"/>
          </p:cNvSpPr>
          <p:nvPr>
            <p:ph idx="1"/>
          </p:nvPr>
        </p:nvSpPr>
        <p:spPr>
          <a:xfrm>
            <a:off x="698500" y="1371600"/>
            <a:ext cx="8064500" cy="4191000"/>
          </a:xfrm>
        </p:spPr>
        <p:txBody>
          <a:bodyPr/>
          <a:lstStyle/>
          <a:p>
            <a:r>
              <a:rPr lang="en-US" sz="2800" dirty="0" smtClean="0"/>
              <a:t>System performance is the ultimate interest</a:t>
            </a:r>
          </a:p>
          <a:p>
            <a:pPr>
              <a:spcBef>
                <a:spcPts val="600"/>
              </a:spcBef>
            </a:pPr>
            <a:r>
              <a:rPr lang="en-US" dirty="0" smtClean="0"/>
              <a:t>A good memory metric should influence system performance directly</a:t>
            </a:r>
          </a:p>
          <a:p>
            <a:pPr>
              <a:spcBef>
                <a:spcPts val="600"/>
              </a:spcBef>
            </a:pPr>
            <a:r>
              <a:rPr lang="en-US" sz="2800" dirty="0" smtClean="0"/>
              <a:t>Use IPC (Instruction Per Cycle) as the system performance</a:t>
            </a:r>
          </a:p>
          <a:p>
            <a:r>
              <a:rPr lang="en-US" dirty="0" smtClean="0"/>
              <a:t>Use Correlation Coefficient to measure the correlation</a:t>
            </a:r>
            <a:endParaRPr lang="en-US" sz="2800" dirty="0" smtClean="0"/>
          </a:p>
          <a:p>
            <a:pPr lvl="1"/>
            <a:r>
              <a:rPr lang="en-US" sz="2400" dirty="0" smtClean="0"/>
              <a:t>Better correlation, better metric</a:t>
            </a:r>
          </a:p>
          <a:p>
            <a:pPr lvl="1"/>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330200"/>
            <a:ext cx="7848600" cy="736600"/>
          </a:xfrm>
        </p:spPr>
        <p:txBody>
          <a:bodyPr/>
          <a:lstStyle/>
          <a:p>
            <a:r>
              <a:rPr lang="en-US" dirty="0" smtClean="0"/>
              <a:t>Correlation Coefficient</a:t>
            </a:r>
            <a:endParaRPr lang="en-US" dirty="0"/>
          </a:p>
        </p:txBody>
      </p:sp>
      <p:sp>
        <p:nvSpPr>
          <p:cNvPr id="3" name="内容占位符 2"/>
          <p:cNvSpPr>
            <a:spLocks noGrp="1"/>
          </p:cNvSpPr>
          <p:nvPr>
            <p:ph idx="1"/>
          </p:nvPr>
        </p:nvSpPr>
        <p:spPr>
          <a:xfrm>
            <a:off x="698500" y="1193800"/>
            <a:ext cx="8064500" cy="2768600"/>
          </a:xfrm>
        </p:spPr>
        <p:txBody>
          <a:bodyPr/>
          <a:lstStyle/>
          <a:p>
            <a:r>
              <a:rPr lang="en-US" dirty="0" smtClean="0"/>
              <a:t>Correlation coefficient (CC) describes the proximity between two variables changing trends from a statistics viewpoint.</a:t>
            </a:r>
          </a:p>
          <a:p>
            <a:r>
              <a:rPr lang="en-US" dirty="0" smtClean="0"/>
              <a:t>It measures how well two variables match with each other</a:t>
            </a:r>
          </a:p>
          <a:p>
            <a:pPr lvl="1"/>
            <a:endParaRPr lang="en-US" dirty="0"/>
          </a:p>
        </p:txBody>
      </p:sp>
      <p:graphicFrame>
        <p:nvGraphicFramePr>
          <p:cNvPr id="4" name="表格 3"/>
          <p:cNvGraphicFramePr>
            <a:graphicFrameLocks noGrp="1"/>
          </p:cNvGraphicFramePr>
          <p:nvPr/>
        </p:nvGraphicFramePr>
        <p:xfrm>
          <a:off x="4953000" y="3124200"/>
          <a:ext cx="3657600" cy="3124200"/>
        </p:xfrm>
        <a:graphic>
          <a:graphicData uri="http://schemas.openxmlformats.org/drawingml/2006/table">
            <a:tbl>
              <a:tblPr firstRow="1" bandRow="1">
                <a:tableStyleId>{5C22544A-7EE6-4342-B048-85BDC9FD1C3A}</a:tableStyleId>
              </a:tblPr>
              <a:tblGrid>
                <a:gridCol w="1155031"/>
                <a:gridCol w="2502569"/>
              </a:tblGrid>
              <a:tr h="520700">
                <a:tc>
                  <a:txBody>
                    <a:bodyPr/>
                    <a:lstStyle/>
                    <a:p>
                      <a:r>
                        <a:rPr lang="en-US" dirty="0" smtClean="0"/>
                        <a:t>Range</a:t>
                      </a:r>
                      <a:endParaRPr lang="en-US" dirty="0"/>
                    </a:p>
                  </a:txBody>
                  <a:tcPr/>
                </a:tc>
                <a:tc>
                  <a:txBody>
                    <a:bodyPr/>
                    <a:lstStyle/>
                    <a:p>
                      <a:pPr algn="ctr"/>
                      <a:r>
                        <a:rPr lang="en-US" dirty="0" smtClean="0"/>
                        <a:t>Relation</a:t>
                      </a:r>
                      <a:endParaRPr lang="en-US" dirty="0"/>
                    </a:p>
                  </a:txBody>
                  <a:tcPr/>
                </a:tc>
              </a:tr>
              <a:tr h="520700">
                <a:tc>
                  <a:txBody>
                    <a:bodyPr/>
                    <a:lstStyle/>
                    <a:p>
                      <a:r>
                        <a:rPr lang="en-US" dirty="0" smtClean="0"/>
                        <a:t>1, -1</a:t>
                      </a:r>
                      <a:endParaRPr lang="en-US" dirty="0"/>
                    </a:p>
                  </a:txBody>
                  <a:tcPr/>
                </a:tc>
                <a:tc>
                  <a:txBody>
                    <a:bodyPr/>
                    <a:lstStyle/>
                    <a:p>
                      <a:r>
                        <a:rPr lang="en-US" dirty="0" smtClean="0"/>
                        <a:t>Perfectly Match</a:t>
                      </a:r>
                      <a:endParaRPr lang="en-US" dirty="0"/>
                    </a:p>
                  </a:txBody>
                  <a:tcPr/>
                </a:tc>
              </a:tr>
              <a:tr h="520700">
                <a:tc>
                  <a:txBody>
                    <a:bodyPr/>
                    <a:lstStyle/>
                    <a:p>
                      <a:r>
                        <a:rPr lang="en-US" dirty="0" smtClean="0"/>
                        <a:t>≥ 0.9</a:t>
                      </a:r>
                      <a:endParaRPr lang="en-US" dirty="0"/>
                    </a:p>
                  </a:txBody>
                  <a:tcPr/>
                </a:tc>
                <a:tc>
                  <a:txBody>
                    <a:bodyPr/>
                    <a:lstStyle/>
                    <a:p>
                      <a:r>
                        <a:rPr lang="en-US" sz="1800" kern="1200" dirty="0" smtClean="0">
                          <a:solidFill>
                            <a:schemeClr val="dk1"/>
                          </a:solidFill>
                          <a:latin typeface="+mn-lt"/>
                          <a:ea typeface="+mn-ea"/>
                          <a:cs typeface="+mn-cs"/>
                        </a:rPr>
                        <a:t>Dominant relation</a:t>
                      </a:r>
                      <a:endParaRPr lang="en-US" dirty="0"/>
                    </a:p>
                  </a:txBody>
                  <a:tcPr/>
                </a:tc>
              </a:tr>
              <a:tr h="5207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 0.8</a:t>
                      </a:r>
                    </a:p>
                  </a:txBody>
                  <a:tcPr/>
                </a:tc>
                <a:tc>
                  <a:txBody>
                    <a:bodyPr/>
                    <a:lstStyle/>
                    <a:p>
                      <a:r>
                        <a:rPr lang="en-US" dirty="0" smtClean="0"/>
                        <a:t>Strong relation</a:t>
                      </a:r>
                    </a:p>
                  </a:txBody>
                  <a:tcPr/>
                </a:tc>
              </a:tr>
              <a:tr h="5207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 0.5</a:t>
                      </a:r>
                    </a:p>
                  </a:txBody>
                  <a:tcPr/>
                </a:tc>
                <a:tc>
                  <a:txBody>
                    <a:bodyPr/>
                    <a:lstStyle/>
                    <a:p>
                      <a:r>
                        <a:rPr lang="en-US" dirty="0" smtClean="0"/>
                        <a:t>Weak</a:t>
                      </a:r>
                      <a:r>
                        <a:rPr lang="en-US" baseline="0" dirty="0" smtClean="0"/>
                        <a:t> relation</a:t>
                      </a:r>
                      <a:endParaRPr lang="en-US" dirty="0" smtClean="0"/>
                    </a:p>
                  </a:txBody>
                  <a:tcPr/>
                </a:tc>
              </a:tr>
              <a:tr h="520700">
                <a:tc>
                  <a:txBody>
                    <a:bodyPr/>
                    <a:lstStyle/>
                    <a:p>
                      <a:r>
                        <a:rPr lang="en-US" dirty="0" smtClean="0"/>
                        <a:t>0</a:t>
                      </a:r>
                      <a:endParaRPr lang="en-US" dirty="0"/>
                    </a:p>
                  </a:txBody>
                  <a:tcPr/>
                </a:tc>
                <a:tc>
                  <a:txBody>
                    <a:bodyPr/>
                    <a:lstStyle/>
                    <a:p>
                      <a:r>
                        <a:rPr lang="en-US" dirty="0" smtClean="0"/>
                        <a:t>No relation</a:t>
                      </a:r>
                      <a:endParaRPr lang="en-US" dirty="0"/>
                    </a:p>
                  </a:txBody>
                  <a:tcPr/>
                </a:tc>
              </a:tr>
            </a:tbl>
          </a:graphicData>
        </a:graphic>
      </p:graphicFrame>
      <p:pic>
        <p:nvPicPr>
          <p:cNvPr id="56322" name="Picture 2"/>
          <p:cNvPicPr>
            <a:picLocks noChangeAspect="1" noChangeArrowheads="1"/>
          </p:cNvPicPr>
          <p:nvPr/>
        </p:nvPicPr>
        <p:blipFill>
          <a:blip r:embed="rId3" cstate="print"/>
          <a:srcRect/>
          <a:stretch>
            <a:fillRect/>
          </a:stretch>
        </p:blipFill>
        <p:spPr bwMode="auto">
          <a:xfrm>
            <a:off x="609600" y="3657600"/>
            <a:ext cx="4343400" cy="1470510"/>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nodeType="withEffect">
                                  <p:stCondLst>
                                    <p:cond delay="0"/>
                                  </p:stCondLst>
                                  <p:childTnLst>
                                    <p:set>
                                      <p:cBhvr>
                                        <p:cTn id="6" dur="1" fill="hold">
                                          <p:stCondLst>
                                            <p:cond delay="0"/>
                                          </p:stCondLst>
                                        </p:cTn>
                                        <p:tgtEl>
                                          <p:spTgt spid="56322"/>
                                        </p:tgtEl>
                                        <p:attrNameLst>
                                          <p:attrName>style.visibility</p:attrName>
                                        </p:attrNameLst>
                                      </p:cBhvr>
                                      <p:to>
                                        <p:strVal val="visible"/>
                                      </p:to>
                                    </p:set>
                                    <p:animEffect transition="in" filter="box(in)">
                                      <p:cBhvr>
                                        <p:cTn id="7" dur="2000"/>
                                        <p:tgtEl>
                                          <p:spTgt spid="56322"/>
                                        </p:tgtEl>
                                      </p:cBhvr>
                                    </p:animEffect>
                                  </p:childTnLst>
                                </p:cTn>
                              </p:par>
                              <p:par>
                                <p:cTn id="8" presetID="3" presetClass="entr" presetSubtype="10"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blinds(horizontal)">
                                      <p:cBhvr>
                                        <p:cTn id="10"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smtClean="0"/>
              <a:t>Experiment Environment</a:t>
            </a:r>
            <a:endParaRPr lang="en-US" baseline="-25000" dirty="0"/>
          </a:p>
        </p:txBody>
      </p:sp>
      <p:sp>
        <p:nvSpPr>
          <p:cNvPr id="3" name="内容占位符 2"/>
          <p:cNvSpPr>
            <a:spLocks noGrp="1"/>
          </p:cNvSpPr>
          <p:nvPr>
            <p:ph idx="1"/>
          </p:nvPr>
        </p:nvSpPr>
        <p:spPr>
          <a:xfrm>
            <a:off x="698500" y="1219200"/>
            <a:ext cx="7683500" cy="4927600"/>
          </a:xfrm>
        </p:spPr>
        <p:txBody>
          <a:bodyPr/>
          <a:lstStyle/>
          <a:p>
            <a:r>
              <a:rPr lang="en-US" dirty="0" smtClean="0"/>
              <a:t>Detailed out-of-order Alpha 21264-like CPU model in the M5 simulator</a:t>
            </a:r>
          </a:p>
          <a:p>
            <a:pPr lvl="1"/>
            <a:r>
              <a:rPr lang="en-US" sz="2000" dirty="0" smtClean="0"/>
              <a:t>Superscalar: out-of-order, speculation, 8-issue</a:t>
            </a:r>
          </a:p>
          <a:p>
            <a:pPr lvl="1"/>
            <a:r>
              <a:rPr lang="en-US" sz="2000" dirty="0" smtClean="0"/>
              <a:t>Private split L1 caches + Shared L2 cache</a:t>
            </a:r>
          </a:p>
          <a:p>
            <a:pPr lvl="1"/>
            <a:r>
              <a:rPr lang="en-US" sz="2000" dirty="0" smtClean="0"/>
              <a:t>Non-blocking cache, pipelined cache, cache </a:t>
            </a:r>
            <a:r>
              <a:rPr lang="en-US" sz="2000" dirty="0" err="1" smtClean="0"/>
              <a:t>prefetching</a:t>
            </a:r>
            <a:endParaRPr lang="en-US" sz="2000" dirty="0" smtClean="0"/>
          </a:p>
          <a:p>
            <a:pPr lvl="1"/>
            <a:r>
              <a:rPr lang="en-US" sz="2000" dirty="0" smtClean="0"/>
              <a:t>Single core &amp; Multi-core</a:t>
            </a:r>
          </a:p>
          <a:p>
            <a:r>
              <a:rPr lang="en-US" dirty="0" smtClean="0"/>
              <a:t>Simulate a serial of configurations with changing one or two memory parameters </a:t>
            </a:r>
          </a:p>
          <a:p>
            <a:r>
              <a:rPr lang="en-US" dirty="0" smtClean="0"/>
              <a:t>Spec CPU2006, 26 benchmarks, 1B instructions</a:t>
            </a:r>
          </a:p>
          <a:p>
            <a:r>
              <a:rPr lang="en-US" dirty="0" smtClean="0"/>
              <a:t>Test on different configurations &amp; benchmarks</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09600" y="330200"/>
            <a:ext cx="7543800" cy="736600"/>
          </a:xfrm>
        </p:spPr>
        <p:txBody>
          <a:bodyPr/>
          <a:lstStyle/>
          <a:p>
            <a:r>
              <a:rPr lang="en-US" dirty="0" smtClean="0"/>
              <a:t>Default Simulation Configuration</a:t>
            </a:r>
            <a:endParaRPr lang="en-US" dirty="0"/>
          </a:p>
        </p:txBody>
      </p:sp>
      <p:graphicFrame>
        <p:nvGraphicFramePr>
          <p:cNvPr id="4" name="内容占位符 3"/>
          <p:cNvGraphicFramePr>
            <a:graphicFrameLocks noGrp="1"/>
          </p:cNvGraphicFramePr>
          <p:nvPr>
            <p:ph idx="1"/>
          </p:nvPr>
        </p:nvGraphicFramePr>
        <p:xfrm>
          <a:off x="838200" y="1447800"/>
          <a:ext cx="7543800" cy="4538657"/>
        </p:xfrm>
        <a:graphic>
          <a:graphicData uri="http://schemas.openxmlformats.org/drawingml/2006/table">
            <a:tbl>
              <a:tblPr>
                <a:tableStyleId>{D113A9D2-9D6B-4929-AA2D-F23B5EE8CBE7}</a:tableStyleId>
              </a:tblPr>
              <a:tblGrid>
                <a:gridCol w="2662242"/>
                <a:gridCol w="4881558"/>
              </a:tblGrid>
              <a:tr h="257648">
                <a:tc>
                  <a:txBody>
                    <a:bodyPr/>
                    <a:lstStyle/>
                    <a:p>
                      <a:pPr marL="0" marR="0" algn="ctr">
                        <a:spcBef>
                          <a:spcPts val="0"/>
                        </a:spcBef>
                        <a:spcAft>
                          <a:spcPts val="0"/>
                        </a:spcAft>
                      </a:pPr>
                      <a:r>
                        <a:rPr lang="en-US" sz="2000" dirty="0"/>
                        <a:t>Parameter</a:t>
                      </a:r>
                      <a:endParaRPr lang="en-US" sz="2400" b="1" dirty="0">
                        <a:latin typeface="Times New Roman"/>
                        <a:ea typeface="宋体"/>
                        <a:cs typeface="Times New Roman"/>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cell3D prstMaterial="dkEdge">
                      <a:bevel/>
                      <a:lightRig rig="flood" dir="t"/>
                    </a:cell3D>
                  </a:tcPr>
                </a:tc>
                <a:tc>
                  <a:txBody>
                    <a:bodyPr/>
                    <a:lstStyle/>
                    <a:p>
                      <a:pPr marL="0" marR="0" algn="ctr">
                        <a:spcBef>
                          <a:spcPts val="0"/>
                        </a:spcBef>
                        <a:spcAft>
                          <a:spcPts val="0"/>
                        </a:spcAft>
                      </a:pPr>
                      <a:r>
                        <a:rPr lang="en-US" sz="2000" dirty="0"/>
                        <a:t>Value</a:t>
                      </a:r>
                      <a:endParaRPr lang="en-US" sz="2400" b="1" dirty="0">
                        <a:latin typeface="Times New Roman"/>
                        <a:ea typeface="宋体"/>
                        <a:cs typeface="Times New Roman"/>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cell3D prstMaterial="dkEdge">
                      <a:bevel/>
                      <a:lightRig rig="flood" dir="t"/>
                    </a:cell3D>
                  </a:tcPr>
                </a:tc>
              </a:tr>
              <a:tr h="1545891">
                <a:tc>
                  <a:txBody>
                    <a:bodyPr/>
                    <a:lstStyle/>
                    <a:p>
                      <a:pPr marL="0" marR="0" algn="just">
                        <a:spcBef>
                          <a:spcPts val="0"/>
                        </a:spcBef>
                        <a:spcAft>
                          <a:spcPts val="0"/>
                        </a:spcAft>
                      </a:pPr>
                      <a:r>
                        <a:rPr lang="en-US" sz="2000" dirty="0"/>
                        <a:t>Processor</a:t>
                      </a:r>
                      <a:endParaRPr lang="en-US" sz="2400" dirty="0"/>
                    </a:p>
                    <a:p>
                      <a:pPr marL="0" marR="0" algn="just">
                        <a:spcBef>
                          <a:spcPts val="0"/>
                        </a:spcBef>
                        <a:spcAft>
                          <a:spcPts val="0"/>
                        </a:spcAft>
                      </a:pPr>
                      <a:r>
                        <a:rPr lang="en-US" sz="2000" dirty="0"/>
                        <a:t>Function </a:t>
                      </a:r>
                      <a:r>
                        <a:rPr lang="en-US" sz="2000" dirty="0" smtClean="0"/>
                        <a:t>units</a:t>
                      </a:r>
                    </a:p>
                    <a:p>
                      <a:pPr marL="0" marR="0" algn="just">
                        <a:spcBef>
                          <a:spcPts val="0"/>
                        </a:spcBef>
                        <a:spcAft>
                          <a:spcPts val="0"/>
                        </a:spcAft>
                      </a:pPr>
                      <a:endParaRPr lang="en-US" sz="2000" dirty="0" smtClean="0"/>
                    </a:p>
                    <a:p>
                      <a:pPr marL="0" marR="0" algn="just">
                        <a:spcBef>
                          <a:spcPts val="0"/>
                        </a:spcBef>
                        <a:spcAft>
                          <a:spcPts val="0"/>
                        </a:spcAft>
                      </a:pPr>
                      <a:endParaRPr lang="en-US" sz="2000" dirty="0" smtClean="0"/>
                    </a:p>
                    <a:p>
                      <a:pPr marL="0" marR="0" algn="just">
                        <a:spcBef>
                          <a:spcPts val="0"/>
                        </a:spcBef>
                        <a:spcAft>
                          <a:spcPts val="0"/>
                        </a:spcAft>
                      </a:pPr>
                      <a:endParaRPr lang="en-US" sz="2400" dirty="0"/>
                    </a:p>
                    <a:p>
                      <a:pPr marL="0" marR="0" algn="just">
                        <a:spcBef>
                          <a:spcPts val="0"/>
                        </a:spcBef>
                        <a:spcAft>
                          <a:spcPts val="0"/>
                        </a:spcAft>
                      </a:pPr>
                      <a:r>
                        <a:rPr lang="en-US" sz="2000" kern="1200" dirty="0"/>
                        <a:t>ROB, LSQ size</a:t>
                      </a:r>
                      <a:endParaRPr lang="en-US" sz="2000" kern="1200" dirty="0">
                        <a:solidFill>
                          <a:schemeClr val="tx1"/>
                        </a:solidFill>
                        <a:latin typeface="Times New Roman"/>
                        <a:ea typeface="宋体"/>
                        <a:cs typeface="Times New Roman"/>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cell3D prstMaterial="dkEdge">
                      <a:bevel/>
                      <a:lightRig rig="flood" dir="t"/>
                    </a:cell3D>
                  </a:tcPr>
                </a:tc>
                <a:tc>
                  <a:txBody>
                    <a:bodyPr/>
                    <a:lstStyle/>
                    <a:p>
                      <a:pPr marL="0" marR="0" algn="just">
                        <a:spcBef>
                          <a:spcPts val="0"/>
                        </a:spcBef>
                        <a:spcAft>
                          <a:spcPts val="0"/>
                        </a:spcAft>
                      </a:pPr>
                      <a:r>
                        <a:rPr lang="en-US" sz="2000" dirty="0"/>
                        <a:t>1core, 2 GHz, 8-issue width,</a:t>
                      </a:r>
                      <a:endParaRPr lang="en-US" sz="2400" dirty="0"/>
                    </a:p>
                    <a:p>
                      <a:pPr marL="0" marR="0" algn="just">
                        <a:spcBef>
                          <a:spcPts val="0"/>
                        </a:spcBef>
                        <a:spcAft>
                          <a:spcPts val="0"/>
                        </a:spcAft>
                      </a:pPr>
                      <a:r>
                        <a:rPr lang="en-US" sz="2000" dirty="0"/>
                        <a:t>6 </a:t>
                      </a:r>
                      <a:r>
                        <a:rPr lang="en-US" sz="2000" dirty="0" err="1"/>
                        <a:t>IntALU</a:t>
                      </a:r>
                      <a:r>
                        <a:rPr lang="en-US" sz="2000" dirty="0"/>
                        <a:t> 1 cycle,  1 </a:t>
                      </a:r>
                      <a:r>
                        <a:rPr lang="en-US" sz="2000" dirty="0" err="1"/>
                        <a:t>IntMul</a:t>
                      </a:r>
                      <a:r>
                        <a:rPr lang="en-US" sz="2000" dirty="0"/>
                        <a:t> 3 cycles,</a:t>
                      </a:r>
                      <a:endParaRPr lang="en-US" sz="2400" dirty="0"/>
                    </a:p>
                    <a:p>
                      <a:pPr marL="0" marR="0" algn="just">
                        <a:spcBef>
                          <a:spcPts val="0"/>
                        </a:spcBef>
                        <a:spcAft>
                          <a:spcPts val="0"/>
                        </a:spcAft>
                      </a:pPr>
                      <a:r>
                        <a:rPr lang="en-US" sz="2000" dirty="0"/>
                        <a:t>2 </a:t>
                      </a:r>
                      <a:r>
                        <a:rPr lang="en-US" sz="2000" dirty="0" err="1"/>
                        <a:t>FPAdd</a:t>
                      </a:r>
                      <a:r>
                        <a:rPr lang="en-US" sz="2000" dirty="0"/>
                        <a:t>  2 cycles, 1 </a:t>
                      </a:r>
                      <a:r>
                        <a:rPr lang="en-US" sz="2000" dirty="0" err="1"/>
                        <a:t>FPCmp</a:t>
                      </a:r>
                      <a:r>
                        <a:rPr lang="en-US" sz="2000" dirty="0"/>
                        <a:t> 2 cycles,</a:t>
                      </a:r>
                      <a:endParaRPr lang="en-US" sz="2400" dirty="0"/>
                    </a:p>
                    <a:p>
                      <a:pPr marL="0" marR="0" algn="just">
                        <a:spcBef>
                          <a:spcPts val="0"/>
                        </a:spcBef>
                        <a:spcAft>
                          <a:spcPts val="0"/>
                        </a:spcAft>
                      </a:pPr>
                      <a:r>
                        <a:rPr lang="en-US" sz="2000" dirty="0"/>
                        <a:t>1 </a:t>
                      </a:r>
                      <a:r>
                        <a:rPr lang="en-US" sz="2000" dirty="0" err="1"/>
                        <a:t>FPCvt</a:t>
                      </a:r>
                      <a:r>
                        <a:rPr lang="en-US" sz="2000" dirty="0"/>
                        <a:t>   2 cycles, </a:t>
                      </a:r>
                      <a:endParaRPr lang="en-US" sz="2400" dirty="0"/>
                    </a:p>
                    <a:p>
                      <a:pPr marL="0" marR="0" algn="just">
                        <a:spcBef>
                          <a:spcPts val="0"/>
                        </a:spcBef>
                        <a:spcAft>
                          <a:spcPts val="0"/>
                        </a:spcAft>
                      </a:pPr>
                      <a:r>
                        <a:rPr lang="en-US" sz="2000" dirty="0"/>
                        <a:t>1 </a:t>
                      </a:r>
                      <a:r>
                        <a:rPr lang="en-US" sz="2000" dirty="0" err="1"/>
                        <a:t>FPMul</a:t>
                      </a:r>
                      <a:r>
                        <a:rPr lang="en-US" sz="2000" dirty="0"/>
                        <a:t>  4 cycles, 1 </a:t>
                      </a:r>
                      <a:r>
                        <a:rPr lang="en-US" sz="2000" dirty="0" err="1"/>
                        <a:t>FPDiv</a:t>
                      </a:r>
                      <a:r>
                        <a:rPr lang="en-US" sz="2000" dirty="0"/>
                        <a:t> 12 cycles</a:t>
                      </a:r>
                      <a:endParaRPr lang="en-US" sz="2400" dirty="0"/>
                    </a:p>
                    <a:p>
                      <a:pPr marL="0" marR="0" algn="just">
                        <a:spcBef>
                          <a:spcPts val="0"/>
                        </a:spcBef>
                        <a:spcAft>
                          <a:spcPts val="0"/>
                        </a:spcAft>
                      </a:pPr>
                      <a:r>
                        <a:rPr lang="en-US" sz="2000" dirty="0"/>
                        <a:t>ROB 192, LQ 32, SQ 32</a:t>
                      </a:r>
                      <a:endParaRPr lang="en-US" sz="2400" dirty="0">
                        <a:latin typeface="Times New Roman"/>
                        <a:ea typeface="宋体"/>
                        <a:cs typeface="Times New Roman"/>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cell3D prstMaterial="dkEdge">
                      <a:bevel/>
                      <a:lightRig rig="flood" dir="t"/>
                    </a:cell3D>
                  </a:tcPr>
                </a:tc>
              </a:tr>
              <a:tr h="1052066">
                <a:tc>
                  <a:txBody>
                    <a:bodyPr/>
                    <a:lstStyle/>
                    <a:p>
                      <a:pPr marL="0" marR="0" algn="just">
                        <a:spcBef>
                          <a:spcPts val="0"/>
                        </a:spcBef>
                        <a:spcAft>
                          <a:spcPts val="0"/>
                        </a:spcAft>
                      </a:pPr>
                      <a:r>
                        <a:rPr lang="en-US" sz="2000" dirty="0"/>
                        <a:t>L1 caches </a:t>
                      </a:r>
                      <a:endParaRPr lang="en-US" sz="2400" dirty="0">
                        <a:latin typeface="Times New Roman"/>
                        <a:ea typeface="宋体"/>
                        <a:cs typeface="Times New Roman"/>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cell3D prstMaterial="dkEdge">
                      <a:bevel/>
                      <a:lightRig rig="flood" dir="t"/>
                    </a:cell3D>
                  </a:tcPr>
                </a:tc>
                <a:tc>
                  <a:txBody>
                    <a:bodyPr/>
                    <a:lstStyle/>
                    <a:p>
                      <a:pPr marL="0" marR="0" algn="just">
                        <a:spcBef>
                          <a:spcPts val="0"/>
                        </a:spcBef>
                        <a:spcAft>
                          <a:spcPts val="0"/>
                        </a:spcAft>
                      </a:pPr>
                      <a:r>
                        <a:rPr lang="en-US" sz="2000" dirty="0"/>
                        <a:t>32KB Inst/32KB Data, 2-way, 64B line, </a:t>
                      </a:r>
                      <a:endParaRPr lang="en-US" sz="2400" dirty="0"/>
                    </a:p>
                    <a:p>
                      <a:pPr marL="0" marR="0" algn="just">
                        <a:spcBef>
                          <a:spcPts val="0"/>
                        </a:spcBef>
                        <a:spcAft>
                          <a:spcPts val="0"/>
                        </a:spcAft>
                      </a:pPr>
                      <a:r>
                        <a:rPr lang="en-US" sz="2000" dirty="0"/>
                        <a:t>hit latency: 2 cycle Inst/2 cycle Data, </a:t>
                      </a:r>
                      <a:endParaRPr lang="en-US" sz="2400" dirty="0"/>
                    </a:p>
                    <a:p>
                      <a:pPr marL="0" marR="0" algn="just">
                        <a:spcBef>
                          <a:spcPts val="0"/>
                        </a:spcBef>
                        <a:spcAft>
                          <a:spcPts val="0"/>
                        </a:spcAft>
                      </a:pPr>
                      <a:r>
                        <a:rPr lang="en-US" sz="2000" dirty="0" err="1"/>
                        <a:t>ICache</a:t>
                      </a:r>
                      <a:r>
                        <a:rPr lang="en-US" sz="2000" dirty="0"/>
                        <a:t> 10 MSHR Entry, </a:t>
                      </a:r>
                      <a:endParaRPr lang="en-US" sz="2400" dirty="0"/>
                    </a:p>
                    <a:p>
                      <a:pPr marL="0" marR="0" algn="just">
                        <a:spcBef>
                          <a:spcPts val="0"/>
                        </a:spcBef>
                        <a:spcAft>
                          <a:spcPts val="0"/>
                        </a:spcAft>
                      </a:pPr>
                      <a:r>
                        <a:rPr lang="en-US" sz="2000" dirty="0" err="1"/>
                        <a:t>DCache</a:t>
                      </a:r>
                      <a:r>
                        <a:rPr lang="en-US" sz="2000" dirty="0"/>
                        <a:t> 10 MSHR Entry</a:t>
                      </a:r>
                      <a:endParaRPr lang="en-US" sz="2400" dirty="0">
                        <a:latin typeface="Times New Roman"/>
                        <a:ea typeface="宋体"/>
                        <a:cs typeface="Times New Roman"/>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cell3D prstMaterial="dkEdge">
                      <a:bevel/>
                      <a:lightRig rig="flood" dir="t"/>
                    </a:cell3D>
                  </a:tcPr>
                </a:tc>
              </a:tr>
              <a:tr h="515297">
                <a:tc>
                  <a:txBody>
                    <a:bodyPr/>
                    <a:lstStyle/>
                    <a:p>
                      <a:pPr marL="0" marR="0" algn="just">
                        <a:spcBef>
                          <a:spcPts val="0"/>
                        </a:spcBef>
                        <a:spcAft>
                          <a:spcPts val="0"/>
                        </a:spcAft>
                      </a:pPr>
                      <a:r>
                        <a:rPr lang="en-US" sz="2000"/>
                        <a:t>L2 cache</a:t>
                      </a:r>
                      <a:endParaRPr lang="en-US" sz="2400">
                        <a:latin typeface="Times New Roman"/>
                        <a:ea typeface="宋体"/>
                        <a:cs typeface="Times New Roman"/>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cell3D prstMaterial="dkEdge">
                      <a:bevel/>
                      <a:lightRig rig="flood" dir="t"/>
                    </a:cell3D>
                  </a:tcPr>
                </a:tc>
                <a:tc>
                  <a:txBody>
                    <a:bodyPr/>
                    <a:lstStyle/>
                    <a:p>
                      <a:pPr marL="0" marR="0" algn="just">
                        <a:spcBef>
                          <a:spcPts val="0"/>
                        </a:spcBef>
                        <a:spcAft>
                          <a:spcPts val="0"/>
                        </a:spcAft>
                      </a:pPr>
                      <a:r>
                        <a:rPr lang="en-US" sz="2000" dirty="0"/>
                        <a:t>2</a:t>
                      </a:r>
                      <a:r>
                        <a:rPr lang="en-US" sz="2000" dirty="0" smtClean="0"/>
                        <a:t>MB</a:t>
                      </a:r>
                      <a:r>
                        <a:rPr lang="en-US" sz="2000" dirty="0"/>
                        <a:t>, 8-way, 64B line, </a:t>
                      </a:r>
                      <a:endParaRPr lang="en-US" sz="2400" dirty="0"/>
                    </a:p>
                    <a:p>
                      <a:pPr marL="0" marR="0" algn="just">
                        <a:spcBef>
                          <a:spcPts val="0"/>
                        </a:spcBef>
                        <a:spcAft>
                          <a:spcPts val="0"/>
                        </a:spcAft>
                      </a:pPr>
                      <a:r>
                        <a:rPr lang="en-US" sz="2000" dirty="0"/>
                        <a:t>12-cycle hit latency, 20 MSHR Entry</a:t>
                      </a:r>
                      <a:endParaRPr lang="en-US" sz="2400" dirty="0">
                        <a:latin typeface="Times New Roman"/>
                        <a:ea typeface="宋体"/>
                        <a:cs typeface="Times New Roman"/>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cell3D prstMaterial="dkEdge">
                      <a:bevel/>
                      <a:lightRig rig="flood" dir="t"/>
                    </a:cell3D>
                  </a:tcPr>
                </a:tc>
              </a:tr>
              <a:tr h="515297">
                <a:tc>
                  <a:txBody>
                    <a:bodyPr/>
                    <a:lstStyle/>
                    <a:p>
                      <a:pPr marL="0" marR="0" algn="just">
                        <a:spcBef>
                          <a:spcPts val="0"/>
                        </a:spcBef>
                        <a:spcAft>
                          <a:spcPts val="0"/>
                        </a:spcAft>
                      </a:pPr>
                      <a:r>
                        <a:rPr lang="en-US" sz="2000" kern="1200" dirty="0"/>
                        <a:t>DRAM latency/Width</a:t>
                      </a:r>
                      <a:endParaRPr lang="en-US" sz="2000" kern="1200" dirty="0">
                        <a:solidFill>
                          <a:schemeClr val="tx1"/>
                        </a:solidFill>
                        <a:latin typeface="Times New Roman"/>
                        <a:ea typeface="宋体"/>
                        <a:cs typeface="Times New Roman"/>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cell3D prstMaterial="dkEdge">
                      <a:bevel/>
                      <a:lightRig rig="flood" dir="t"/>
                    </a:cell3D>
                  </a:tcPr>
                </a:tc>
                <a:tc>
                  <a:txBody>
                    <a:bodyPr/>
                    <a:lstStyle/>
                    <a:p>
                      <a:pPr marL="0" marR="0" algn="just">
                        <a:spcBef>
                          <a:spcPts val="0"/>
                        </a:spcBef>
                        <a:spcAft>
                          <a:spcPts val="0"/>
                        </a:spcAft>
                      </a:pPr>
                      <a:r>
                        <a:rPr lang="en-US" sz="2000" dirty="0"/>
                        <a:t>200-cycle access latency/64 bits</a:t>
                      </a:r>
                      <a:endParaRPr lang="en-US" sz="2400" dirty="0">
                        <a:latin typeface="Times New Roman"/>
                        <a:ea typeface="宋体"/>
                        <a:cs typeface="Times New Roman"/>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cell3D prstMaterial="dkEdge">
                      <a:bevel/>
                      <a:lightRig rig="flood" dir="t"/>
                    </a:cell3D>
                  </a:tcPr>
                </a:tc>
              </a:tr>
            </a:tbl>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330200"/>
            <a:ext cx="7848600" cy="736600"/>
          </a:xfrm>
        </p:spPr>
        <p:txBody>
          <a:bodyPr/>
          <a:lstStyle/>
          <a:p>
            <a:r>
              <a:rPr lang="en-US" sz="3200" dirty="0" smtClean="0"/>
              <a:t>A set of Simulation Configurations</a:t>
            </a:r>
            <a:endParaRPr lang="en-US" sz="3200" dirty="0"/>
          </a:p>
        </p:txBody>
      </p:sp>
      <p:graphicFrame>
        <p:nvGraphicFramePr>
          <p:cNvPr id="6" name="内容占位符 5"/>
          <p:cNvGraphicFramePr>
            <a:graphicFrameLocks noGrp="1"/>
          </p:cNvGraphicFramePr>
          <p:nvPr>
            <p:ph idx="1"/>
          </p:nvPr>
        </p:nvGraphicFramePr>
        <p:xfrm>
          <a:off x="228600" y="1552575"/>
          <a:ext cx="4343400" cy="4328160"/>
        </p:xfrm>
        <a:graphic>
          <a:graphicData uri="http://schemas.openxmlformats.org/drawingml/2006/table">
            <a:tbl>
              <a:tblPr>
                <a:effectLst>
                  <a:outerShdw blurRad="50800" dist="38100" dir="2700000" algn="tl" rotWithShape="0">
                    <a:prstClr val="black">
                      <a:alpha val="40000"/>
                    </a:prstClr>
                  </a:outerShdw>
                </a:effectLst>
                <a:tableStyleId>{D113A9D2-9D6B-4929-AA2D-F23B5EE8CBE7}</a:tableStyleId>
              </a:tblPr>
              <a:tblGrid>
                <a:gridCol w="417635"/>
                <a:gridCol w="2368698"/>
                <a:gridCol w="1557067"/>
              </a:tblGrid>
              <a:tr h="198120">
                <a:tc>
                  <a:txBody>
                    <a:bodyPr/>
                    <a:lstStyle/>
                    <a:p>
                      <a:pPr marL="0" marR="0" algn="ctr">
                        <a:spcBef>
                          <a:spcPts val="0"/>
                        </a:spcBef>
                        <a:spcAft>
                          <a:spcPts val="0"/>
                        </a:spcAft>
                      </a:pPr>
                      <a:r>
                        <a:rPr lang="en-US" sz="1200" b="1" dirty="0"/>
                        <a:t>ID</a:t>
                      </a:r>
                      <a:endParaRPr lang="en-US" sz="1400" b="1" dirty="0">
                        <a:latin typeface="Times New Roman"/>
                        <a:ea typeface="宋体"/>
                        <a:cs typeface="Times New Roman"/>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cell3D prstMaterial="dkEdge">
                      <a:bevel/>
                      <a:lightRig rig="flood" dir="t"/>
                    </a:cell3D>
                  </a:tcPr>
                </a:tc>
                <a:tc>
                  <a:txBody>
                    <a:bodyPr/>
                    <a:lstStyle/>
                    <a:p>
                      <a:pPr marL="0" marR="0" algn="ctr">
                        <a:spcBef>
                          <a:spcPts val="0"/>
                        </a:spcBef>
                        <a:spcAft>
                          <a:spcPts val="0"/>
                        </a:spcAft>
                      </a:pPr>
                      <a:r>
                        <a:rPr lang="en-US" sz="1200" b="1" dirty="0"/>
                        <a:t>Description</a:t>
                      </a:r>
                      <a:endParaRPr lang="en-US" sz="1400" b="1" dirty="0">
                        <a:latin typeface="Times New Roman"/>
                        <a:ea typeface="宋体"/>
                        <a:cs typeface="Times New Roman"/>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cell3D prstMaterial="dkEdge">
                      <a:bevel/>
                      <a:lightRig rig="flood" dir="t"/>
                    </a:cell3D>
                  </a:tcPr>
                </a:tc>
                <a:tc>
                  <a:txBody>
                    <a:bodyPr/>
                    <a:lstStyle/>
                    <a:p>
                      <a:pPr marL="0" marR="0" algn="ctr">
                        <a:spcBef>
                          <a:spcPts val="0"/>
                        </a:spcBef>
                        <a:spcAft>
                          <a:spcPts val="0"/>
                        </a:spcAft>
                      </a:pPr>
                      <a:r>
                        <a:rPr lang="en-US" sz="1200" b="1" dirty="0"/>
                        <a:t>Changed Parameter/s </a:t>
                      </a:r>
                      <a:endParaRPr lang="en-US" sz="1400" b="1" dirty="0">
                        <a:latin typeface="Times New Roman"/>
                        <a:ea typeface="宋体"/>
                        <a:cs typeface="Times New Roman"/>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cell3D prstMaterial="dkEdge">
                      <a:bevel/>
                      <a:lightRig rig="flood" dir="t"/>
                    </a:cell3D>
                  </a:tcPr>
                </a:tc>
              </a:tr>
              <a:tr h="396240">
                <a:tc>
                  <a:txBody>
                    <a:bodyPr/>
                    <a:lstStyle/>
                    <a:p>
                      <a:pPr marL="0" marR="0" algn="l">
                        <a:spcBef>
                          <a:spcPts val="0"/>
                        </a:spcBef>
                        <a:spcAft>
                          <a:spcPts val="0"/>
                        </a:spcAft>
                      </a:pPr>
                      <a:r>
                        <a:rPr lang="en-US" sz="1200" dirty="0"/>
                        <a:t>C1</a:t>
                      </a:r>
                      <a:endParaRPr lang="en-US" sz="1400" dirty="0">
                        <a:latin typeface="Times New Roman"/>
                        <a:ea typeface="宋体"/>
                        <a:cs typeface="Times New Roman"/>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cell3D prstMaterial="dkEdge">
                      <a:bevel/>
                      <a:lightRig rig="flood" dir="t"/>
                    </a:cell3D>
                  </a:tcPr>
                </a:tc>
                <a:tc>
                  <a:txBody>
                    <a:bodyPr/>
                    <a:lstStyle/>
                    <a:p>
                      <a:pPr marL="0" marR="0" algn="l">
                        <a:spcBef>
                          <a:spcPts val="0"/>
                        </a:spcBef>
                        <a:spcAft>
                          <a:spcPts val="0"/>
                        </a:spcAft>
                      </a:pPr>
                      <a:r>
                        <a:rPr lang="en-US" sz="1200" dirty="0"/>
                        <a:t>L1:32KB,2way;  L2: 2MB,8way; Mem100ns</a:t>
                      </a:r>
                      <a:endParaRPr lang="en-US" sz="1400" dirty="0">
                        <a:latin typeface="Times New Roman"/>
                        <a:ea typeface="宋体"/>
                        <a:cs typeface="Times New Roman"/>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cell3D prstMaterial="dkEdge">
                      <a:bevel/>
                      <a:lightRig rig="flood" dir="t"/>
                    </a:cell3D>
                  </a:tcPr>
                </a:tc>
                <a:tc>
                  <a:txBody>
                    <a:bodyPr/>
                    <a:lstStyle/>
                    <a:p>
                      <a:pPr marL="0" marR="0" algn="l">
                        <a:spcBef>
                          <a:spcPts val="0"/>
                        </a:spcBef>
                        <a:spcAft>
                          <a:spcPts val="0"/>
                        </a:spcAft>
                      </a:pPr>
                      <a:r>
                        <a:rPr lang="en-US" sz="1200"/>
                        <a:t>Default  Config</a:t>
                      </a:r>
                      <a:endParaRPr lang="en-US" sz="1400">
                        <a:latin typeface="Times New Roman"/>
                        <a:ea typeface="宋体"/>
                        <a:cs typeface="Times New Roman"/>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cell3D prstMaterial="dkEdge">
                      <a:bevel/>
                      <a:lightRig rig="flood" dir="t"/>
                    </a:cell3D>
                  </a:tcPr>
                </a:tc>
              </a:tr>
              <a:tr h="396240">
                <a:tc>
                  <a:txBody>
                    <a:bodyPr/>
                    <a:lstStyle/>
                    <a:p>
                      <a:pPr marL="0" marR="0" algn="l">
                        <a:spcBef>
                          <a:spcPts val="0"/>
                        </a:spcBef>
                        <a:spcAft>
                          <a:spcPts val="0"/>
                        </a:spcAft>
                      </a:pPr>
                      <a:r>
                        <a:rPr lang="en-US" sz="1200"/>
                        <a:t>C2</a:t>
                      </a:r>
                      <a:endParaRPr lang="en-US" sz="1400">
                        <a:latin typeface="Times New Roman"/>
                        <a:ea typeface="宋体"/>
                        <a:cs typeface="Times New Roman"/>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cell3D prstMaterial="dkEdge">
                      <a:bevel/>
                      <a:lightRig rig="flood" dir="t"/>
                    </a:cell3D>
                  </a:tcPr>
                </a:tc>
                <a:tc>
                  <a:txBody>
                    <a:bodyPr/>
                    <a:lstStyle/>
                    <a:p>
                      <a:pPr marL="0" marR="0" algn="l">
                        <a:spcBef>
                          <a:spcPts val="0"/>
                        </a:spcBef>
                        <a:spcAft>
                          <a:spcPts val="0"/>
                        </a:spcAft>
                      </a:pPr>
                      <a:r>
                        <a:rPr lang="en-US" sz="1200" dirty="0"/>
                        <a:t>L1:32KB,4way;  L2: 2MB,8way; Mem100ns</a:t>
                      </a:r>
                      <a:endParaRPr lang="en-US" sz="1400" dirty="0">
                        <a:latin typeface="Times New Roman"/>
                        <a:ea typeface="宋体"/>
                        <a:cs typeface="Times New Roman"/>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cell3D prstMaterial="dkEdge">
                      <a:bevel/>
                      <a:lightRig rig="flood" dir="t"/>
                    </a:cell3D>
                  </a:tcPr>
                </a:tc>
                <a:tc>
                  <a:txBody>
                    <a:bodyPr/>
                    <a:lstStyle/>
                    <a:p>
                      <a:pPr marL="0" marR="0" algn="l">
                        <a:spcBef>
                          <a:spcPts val="0"/>
                        </a:spcBef>
                        <a:spcAft>
                          <a:spcPts val="0"/>
                        </a:spcAft>
                      </a:pPr>
                      <a:r>
                        <a:rPr lang="en-US" sz="1200"/>
                        <a:t>L1 Cache Assoc.</a:t>
                      </a:r>
                      <a:endParaRPr lang="en-US" sz="1400">
                        <a:latin typeface="Times New Roman"/>
                        <a:ea typeface="宋体"/>
                        <a:cs typeface="Times New Roman"/>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cell3D prstMaterial="dkEdge">
                      <a:bevel/>
                      <a:lightRig rig="flood" dir="t"/>
                    </a:cell3D>
                  </a:tcPr>
                </a:tc>
              </a:tr>
              <a:tr h="396240">
                <a:tc>
                  <a:txBody>
                    <a:bodyPr/>
                    <a:lstStyle/>
                    <a:p>
                      <a:pPr marL="0" marR="0" algn="l">
                        <a:spcBef>
                          <a:spcPts val="0"/>
                        </a:spcBef>
                        <a:spcAft>
                          <a:spcPts val="0"/>
                        </a:spcAft>
                      </a:pPr>
                      <a:r>
                        <a:rPr lang="en-US" sz="1200"/>
                        <a:t>C3</a:t>
                      </a:r>
                      <a:endParaRPr lang="en-US" sz="1400">
                        <a:latin typeface="Times New Roman"/>
                        <a:ea typeface="宋体"/>
                        <a:cs typeface="Times New Roman"/>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cell3D prstMaterial="dkEdge">
                      <a:bevel/>
                      <a:lightRig rig="flood" dir="t"/>
                    </a:cell3D>
                  </a:tcPr>
                </a:tc>
                <a:tc>
                  <a:txBody>
                    <a:bodyPr/>
                    <a:lstStyle/>
                    <a:p>
                      <a:pPr marL="0" marR="0" algn="l">
                        <a:spcBef>
                          <a:spcPts val="0"/>
                        </a:spcBef>
                        <a:spcAft>
                          <a:spcPts val="0"/>
                        </a:spcAft>
                      </a:pPr>
                      <a:r>
                        <a:rPr lang="en-US" sz="1200" dirty="0"/>
                        <a:t>L1:32KB,8way;  L2: 2MB,8way; Mem100ns</a:t>
                      </a:r>
                      <a:endParaRPr lang="en-US" sz="1400" dirty="0">
                        <a:latin typeface="Times New Roman"/>
                        <a:ea typeface="宋体"/>
                        <a:cs typeface="Times New Roman"/>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cell3D prstMaterial="dkEdge">
                      <a:bevel/>
                      <a:lightRig rig="flood" dir="t"/>
                    </a:cell3D>
                  </a:tcPr>
                </a:tc>
                <a:tc>
                  <a:txBody>
                    <a:bodyPr/>
                    <a:lstStyle/>
                    <a:p>
                      <a:pPr marL="0" marR="0" algn="l">
                        <a:spcBef>
                          <a:spcPts val="0"/>
                        </a:spcBef>
                        <a:spcAft>
                          <a:spcPts val="0"/>
                        </a:spcAft>
                      </a:pPr>
                      <a:r>
                        <a:rPr lang="en-US" sz="1200" dirty="0"/>
                        <a:t>L1 Cache Assoc.</a:t>
                      </a:r>
                      <a:endParaRPr lang="en-US" sz="1400" dirty="0">
                        <a:latin typeface="Times New Roman"/>
                        <a:ea typeface="宋体"/>
                        <a:cs typeface="Times New Roman"/>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cell3D prstMaterial="dkEdge">
                      <a:bevel/>
                      <a:lightRig rig="flood" dir="t"/>
                    </a:cell3D>
                  </a:tcPr>
                </a:tc>
              </a:tr>
              <a:tr h="396240">
                <a:tc>
                  <a:txBody>
                    <a:bodyPr/>
                    <a:lstStyle/>
                    <a:p>
                      <a:pPr marL="0" marR="0" algn="l">
                        <a:spcBef>
                          <a:spcPts val="0"/>
                        </a:spcBef>
                        <a:spcAft>
                          <a:spcPts val="0"/>
                        </a:spcAft>
                      </a:pPr>
                      <a:r>
                        <a:rPr lang="en-US" sz="1200"/>
                        <a:t>C4</a:t>
                      </a:r>
                      <a:endParaRPr lang="en-US" sz="1400">
                        <a:latin typeface="Times New Roman"/>
                        <a:ea typeface="宋体"/>
                        <a:cs typeface="Times New Roman"/>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cell3D prstMaterial="dkEdge">
                      <a:bevel/>
                      <a:lightRig rig="flood" dir="t"/>
                    </a:cell3D>
                  </a:tcPr>
                </a:tc>
                <a:tc>
                  <a:txBody>
                    <a:bodyPr/>
                    <a:lstStyle/>
                    <a:p>
                      <a:pPr marL="0" marR="0" algn="l">
                        <a:spcBef>
                          <a:spcPts val="0"/>
                        </a:spcBef>
                        <a:spcAft>
                          <a:spcPts val="0"/>
                        </a:spcAft>
                      </a:pPr>
                      <a:r>
                        <a:rPr lang="en-US" sz="1200" dirty="0"/>
                        <a:t>L1:64KB,2way;  L2: 2MB,8way; Mem100ns</a:t>
                      </a:r>
                      <a:endParaRPr lang="en-US" sz="1400" dirty="0">
                        <a:latin typeface="Times New Roman"/>
                        <a:ea typeface="宋体"/>
                        <a:cs typeface="Times New Roman"/>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cell3D prstMaterial="dkEdge">
                      <a:bevel/>
                      <a:lightRig rig="flood" dir="t"/>
                    </a:cell3D>
                  </a:tcPr>
                </a:tc>
                <a:tc>
                  <a:txBody>
                    <a:bodyPr/>
                    <a:lstStyle/>
                    <a:p>
                      <a:pPr marL="0" marR="0" algn="l">
                        <a:spcBef>
                          <a:spcPts val="0"/>
                        </a:spcBef>
                        <a:spcAft>
                          <a:spcPts val="0"/>
                        </a:spcAft>
                      </a:pPr>
                      <a:r>
                        <a:rPr lang="en-US" sz="1200"/>
                        <a:t>L1 Cache Size</a:t>
                      </a:r>
                      <a:endParaRPr lang="en-US" sz="1400">
                        <a:latin typeface="Times New Roman"/>
                        <a:ea typeface="宋体"/>
                        <a:cs typeface="Times New Roman"/>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cell3D prstMaterial="dkEdge">
                      <a:bevel/>
                      <a:lightRig rig="flood" dir="t"/>
                    </a:cell3D>
                  </a:tcPr>
                </a:tc>
              </a:tr>
              <a:tr h="396240">
                <a:tc>
                  <a:txBody>
                    <a:bodyPr/>
                    <a:lstStyle/>
                    <a:p>
                      <a:pPr marL="0" marR="0" algn="l">
                        <a:spcBef>
                          <a:spcPts val="0"/>
                        </a:spcBef>
                        <a:spcAft>
                          <a:spcPts val="0"/>
                        </a:spcAft>
                      </a:pPr>
                      <a:r>
                        <a:rPr lang="en-US" sz="1200"/>
                        <a:t>C5</a:t>
                      </a:r>
                      <a:endParaRPr lang="en-US" sz="1400">
                        <a:latin typeface="Times New Roman"/>
                        <a:ea typeface="宋体"/>
                        <a:cs typeface="Times New Roman"/>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cell3D prstMaterial="dkEdge">
                      <a:bevel/>
                      <a:lightRig rig="flood" dir="t"/>
                    </a:cell3D>
                  </a:tcPr>
                </a:tc>
                <a:tc>
                  <a:txBody>
                    <a:bodyPr/>
                    <a:lstStyle/>
                    <a:p>
                      <a:pPr marL="0" marR="0" algn="l">
                        <a:spcBef>
                          <a:spcPts val="0"/>
                        </a:spcBef>
                        <a:spcAft>
                          <a:spcPts val="0"/>
                        </a:spcAft>
                      </a:pPr>
                      <a:r>
                        <a:rPr lang="en-US" sz="1200" dirty="0"/>
                        <a:t>L1:64KB,4way;  L2: 2MB,8way; Mem100ns</a:t>
                      </a:r>
                      <a:endParaRPr lang="en-US" sz="1400" dirty="0">
                        <a:latin typeface="Times New Roman"/>
                        <a:ea typeface="宋体"/>
                        <a:cs typeface="Times New Roman"/>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cell3D prstMaterial="dkEdge">
                      <a:bevel/>
                      <a:lightRig rig="flood" dir="t"/>
                    </a:cell3D>
                  </a:tcPr>
                </a:tc>
                <a:tc>
                  <a:txBody>
                    <a:bodyPr/>
                    <a:lstStyle/>
                    <a:p>
                      <a:pPr marL="0" marR="0" algn="l">
                        <a:spcBef>
                          <a:spcPts val="0"/>
                        </a:spcBef>
                        <a:spcAft>
                          <a:spcPts val="0"/>
                        </a:spcAft>
                      </a:pPr>
                      <a:r>
                        <a:rPr lang="en-US" sz="1200" dirty="0"/>
                        <a:t>L1 Cache Size &amp; Assoc.</a:t>
                      </a:r>
                      <a:endParaRPr lang="en-US" sz="1400" dirty="0">
                        <a:latin typeface="Times New Roman"/>
                        <a:ea typeface="宋体"/>
                        <a:cs typeface="Times New Roman"/>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cell3D prstMaterial="dkEdge">
                      <a:bevel/>
                      <a:lightRig rig="flood" dir="t"/>
                    </a:cell3D>
                  </a:tcPr>
                </a:tc>
              </a:tr>
              <a:tr h="396240">
                <a:tc>
                  <a:txBody>
                    <a:bodyPr/>
                    <a:lstStyle/>
                    <a:p>
                      <a:pPr marL="0" marR="0" algn="l">
                        <a:spcBef>
                          <a:spcPts val="0"/>
                        </a:spcBef>
                        <a:spcAft>
                          <a:spcPts val="0"/>
                        </a:spcAft>
                      </a:pPr>
                      <a:r>
                        <a:rPr lang="en-US" sz="1200"/>
                        <a:t>C6</a:t>
                      </a:r>
                      <a:endParaRPr lang="en-US" sz="1400">
                        <a:latin typeface="Times New Roman"/>
                        <a:ea typeface="宋体"/>
                        <a:cs typeface="Times New Roman"/>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cell3D prstMaterial="dkEdge">
                      <a:bevel/>
                      <a:lightRig rig="flood" dir="t"/>
                    </a:cell3D>
                  </a:tcPr>
                </a:tc>
                <a:tc>
                  <a:txBody>
                    <a:bodyPr/>
                    <a:lstStyle/>
                    <a:p>
                      <a:pPr marL="0" marR="0" algn="l">
                        <a:spcBef>
                          <a:spcPts val="0"/>
                        </a:spcBef>
                        <a:spcAft>
                          <a:spcPts val="0"/>
                        </a:spcAft>
                      </a:pPr>
                      <a:r>
                        <a:rPr lang="en-US" sz="1200" dirty="0"/>
                        <a:t>L1:64KB,8way;  L2: 2MB,8way; Mem100ns</a:t>
                      </a:r>
                      <a:endParaRPr lang="en-US" sz="1400" dirty="0">
                        <a:latin typeface="Times New Roman"/>
                        <a:ea typeface="宋体"/>
                        <a:cs typeface="Times New Roman"/>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cell3D prstMaterial="dkEdge">
                      <a:bevel/>
                      <a:lightRig rig="flood" dir="t"/>
                    </a:cell3D>
                  </a:tcPr>
                </a:tc>
                <a:tc>
                  <a:txBody>
                    <a:bodyPr/>
                    <a:lstStyle/>
                    <a:p>
                      <a:pPr marL="0" marR="0" algn="l">
                        <a:spcBef>
                          <a:spcPts val="0"/>
                        </a:spcBef>
                        <a:spcAft>
                          <a:spcPts val="0"/>
                        </a:spcAft>
                      </a:pPr>
                      <a:r>
                        <a:rPr lang="en-US" sz="1200"/>
                        <a:t>L1 Cache Size &amp; Assoc.</a:t>
                      </a:r>
                      <a:endParaRPr lang="en-US" sz="1400">
                        <a:latin typeface="Times New Roman"/>
                        <a:ea typeface="宋体"/>
                        <a:cs typeface="Times New Roman"/>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cell3D prstMaterial="dkEdge">
                      <a:bevel/>
                      <a:lightRig rig="flood" dir="t"/>
                    </a:cell3D>
                  </a:tcPr>
                </a:tc>
              </a:tr>
              <a:tr h="396240">
                <a:tc>
                  <a:txBody>
                    <a:bodyPr/>
                    <a:lstStyle/>
                    <a:p>
                      <a:pPr marL="0" marR="0" algn="l">
                        <a:spcBef>
                          <a:spcPts val="0"/>
                        </a:spcBef>
                        <a:spcAft>
                          <a:spcPts val="0"/>
                        </a:spcAft>
                      </a:pPr>
                      <a:r>
                        <a:rPr lang="en-US" sz="1200"/>
                        <a:t>C7</a:t>
                      </a:r>
                      <a:endParaRPr lang="en-US" sz="1400">
                        <a:latin typeface="Times New Roman"/>
                        <a:ea typeface="宋体"/>
                        <a:cs typeface="Times New Roman"/>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cell3D prstMaterial="dkEdge">
                      <a:bevel/>
                      <a:lightRig rig="flood" dir="t"/>
                    </a:cell3D>
                  </a:tcPr>
                </a:tc>
                <a:tc>
                  <a:txBody>
                    <a:bodyPr/>
                    <a:lstStyle/>
                    <a:p>
                      <a:pPr marL="0" marR="0" algn="l">
                        <a:spcBef>
                          <a:spcPts val="0"/>
                        </a:spcBef>
                        <a:spcAft>
                          <a:spcPts val="0"/>
                        </a:spcAft>
                      </a:pPr>
                      <a:r>
                        <a:rPr lang="en-US" sz="1200" dirty="0"/>
                        <a:t>L1:I$32KB,2way, D$64KB,2way;  </a:t>
                      </a:r>
                      <a:endParaRPr lang="en-US" sz="1400" dirty="0"/>
                    </a:p>
                    <a:p>
                      <a:pPr marL="0" marR="0" algn="l">
                        <a:spcBef>
                          <a:spcPts val="0"/>
                        </a:spcBef>
                        <a:spcAft>
                          <a:spcPts val="0"/>
                        </a:spcAft>
                      </a:pPr>
                      <a:r>
                        <a:rPr lang="en-US" sz="1200" dirty="0"/>
                        <a:t>L2: 2MB,8way; Mem100ns</a:t>
                      </a:r>
                      <a:endParaRPr lang="en-US" sz="1400" dirty="0">
                        <a:latin typeface="Times New Roman"/>
                        <a:ea typeface="宋体"/>
                        <a:cs typeface="Times New Roman"/>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cell3D prstMaterial="dkEdge">
                      <a:bevel/>
                      <a:lightRig rig="flood" dir="t"/>
                    </a:cell3D>
                  </a:tcPr>
                </a:tc>
                <a:tc>
                  <a:txBody>
                    <a:bodyPr/>
                    <a:lstStyle/>
                    <a:p>
                      <a:pPr marL="0" marR="0" algn="l">
                        <a:spcBef>
                          <a:spcPts val="0"/>
                        </a:spcBef>
                        <a:spcAft>
                          <a:spcPts val="0"/>
                        </a:spcAft>
                      </a:pPr>
                      <a:r>
                        <a:rPr lang="en-US" sz="1200" dirty="0"/>
                        <a:t>Only </a:t>
                      </a:r>
                      <a:r>
                        <a:rPr lang="en-US" sz="1200" dirty="0" err="1"/>
                        <a:t>DCache</a:t>
                      </a:r>
                      <a:r>
                        <a:rPr lang="en-US" sz="1200" dirty="0"/>
                        <a:t> Size</a:t>
                      </a:r>
                      <a:endParaRPr lang="en-US" sz="1400" dirty="0">
                        <a:latin typeface="Times New Roman"/>
                        <a:ea typeface="宋体"/>
                        <a:cs typeface="Times New Roman"/>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cell3D prstMaterial="dkEdge">
                      <a:bevel/>
                      <a:lightRig rig="flood" dir="t"/>
                    </a:cell3D>
                  </a:tcPr>
                </a:tc>
              </a:tr>
              <a:tr h="396240">
                <a:tc>
                  <a:txBody>
                    <a:bodyPr/>
                    <a:lstStyle/>
                    <a:p>
                      <a:pPr marL="0" marR="0" algn="l">
                        <a:spcBef>
                          <a:spcPts val="0"/>
                        </a:spcBef>
                        <a:spcAft>
                          <a:spcPts val="0"/>
                        </a:spcAft>
                      </a:pPr>
                      <a:r>
                        <a:rPr lang="en-US" sz="1200"/>
                        <a:t>C8</a:t>
                      </a:r>
                      <a:endParaRPr lang="en-US" sz="1400">
                        <a:latin typeface="Times New Roman"/>
                        <a:ea typeface="宋体"/>
                        <a:cs typeface="Times New Roman"/>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cell3D prstMaterial="dkEdge">
                      <a:bevel/>
                      <a:lightRig rig="flood" dir="t"/>
                    </a:cell3D>
                  </a:tcPr>
                </a:tc>
                <a:tc>
                  <a:txBody>
                    <a:bodyPr/>
                    <a:lstStyle/>
                    <a:p>
                      <a:pPr marL="0" marR="0" algn="l">
                        <a:spcBef>
                          <a:spcPts val="0"/>
                        </a:spcBef>
                        <a:spcAft>
                          <a:spcPts val="0"/>
                        </a:spcAft>
                      </a:pPr>
                      <a:r>
                        <a:rPr lang="en-US" sz="1200" dirty="0"/>
                        <a:t>L1:I$64KB,2way, D$32KB, 2way;  </a:t>
                      </a:r>
                      <a:endParaRPr lang="en-US" sz="1400" dirty="0"/>
                    </a:p>
                    <a:p>
                      <a:pPr marL="0" marR="0" algn="l">
                        <a:spcBef>
                          <a:spcPts val="0"/>
                        </a:spcBef>
                        <a:spcAft>
                          <a:spcPts val="0"/>
                        </a:spcAft>
                      </a:pPr>
                      <a:r>
                        <a:rPr lang="en-US" sz="1200" dirty="0"/>
                        <a:t>L2: 2MB,8way; Mem100ns</a:t>
                      </a:r>
                      <a:endParaRPr lang="en-US" sz="1400" dirty="0">
                        <a:latin typeface="Times New Roman"/>
                        <a:ea typeface="宋体"/>
                        <a:cs typeface="Times New Roman"/>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cell3D prstMaterial="dkEdge">
                      <a:bevel/>
                      <a:lightRig rig="flood" dir="t"/>
                    </a:cell3D>
                  </a:tcPr>
                </a:tc>
                <a:tc>
                  <a:txBody>
                    <a:bodyPr/>
                    <a:lstStyle/>
                    <a:p>
                      <a:pPr marL="0" marR="0" algn="l">
                        <a:spcBef>
                          <a:spcPts val="0"/>
                        </a:spcBef>
                        <a:spcAft>
                          <a:spcPts val="0"/>
                        </a:spcAft>
                      </a:pPr>
                      <a:r>
                        <a:rPr lang="en-US" sz="1200" dirty="0"/>
                        <a:t>Only </a:t>
                      </a:r>
                      <a:r>
                        <a:rPr lang="en-US" sz="1200" dirty="0" err="1"/>
                        <a:t>ICache</a:t>
                      </a:r>
                      <a:r>
                        <a:rPr lang="en-US" sz="1200" dirty="0"/>
                        <a:t> Size</a:t>
                      </a:r>
                      <a:endParaRPr lang="en-US" sz="1400" dirty="0">
                        <a:latin typeface="Times New Roman"/>
                        <a:ea typeface="宋体"/>
                        <a:cs typeface="Times New Roman"/>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cell3D prstMaterial="dkEdge">
                      <a:bevel/>
                      <a:lightRig rig="flood" dir="t"/>
                    </a:cell3D>
                  </a:tcPr>
                </a:tc>
              </a:tr>
              <a:tr h="396240">
                <a:tc>
                  <a:txBody>
                    <a:bodyPr/>
                    <a:lstStyle/>
                    <a:p>
                      <a:pPr marL="0" marR="0" algn="l">
                        <a:spcBef>
                          <a:spcPts val="0"/>
                        </a:spcBef>
                        <a:spcAft>
                          <a:spcPts val="0"/>
                        </a:spcAft>
                      </a:pPr>
                      <a:r>
                        <a:rPr lang="en-US" sz="1200"/>
                        <a:t>C9</a:t>
                      </a:r>
                      <a:endParaRPr lang="en-US" sz="1400">
                        <a:latin typeface="Times New Roman"/>
                        <a:ea typeface="宋体"/>
                        <a:cs typeface="Times New Roman"/>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cell3D prstMaterial="dkEdge">
                      <a:bevel/>
                      <a:lightRig rig="flood" dir="t"/>
                    </a:cell3D>
                  </a:tcPr>
                </a:tc>
                <a:tc>
                  <a:txBody>
                    <a:bodyPr/>
                    <a:lstStyle/>
                    <a:p>
                      <a:pPr marL="0" marR="0" algn="l">
                        <a:spcBef>
                          <a:spcPts val="0"/>
                        </a:spcBef>
                        <a:spcAft>
                          <a:spcPts val="0"/>
                        </a:spcAft>
                      </a:pPr>
                      <a:r>
                        <a:rPr lang="en-US" sz="1200" dirty="0"/>
                        <a:t>L1:I$64KB,4way, D$32KB, 2way;  </a:t>
                      </a:r>
                      <a:endParaRPr lang="en-US" sz="1400" dirty="0"/>
                    </a:p>
                    <a:p>
                      <a:pPr marL="0" marR="0" algn="l">
                        <a:spcBef>
                          <a:spcPts val="0"/>
                        </a:spcBef>
                        <a:spcAft>
                          <a:spcPts val="0"/>
                        </a:spcAft>
                      </a:pPr>
                      <a:r>
                        <a:rPr lang="en-US" sz="1200" dirty="0"/>
                        <a:t>L2: 2MB,8way; Mem100ns</a:t>
                      </a:r>
                      <a:endParaRPr lang="en-US" sz="1400" dirty="0">
                        <a:latin typeface="Times New Roman"/>
                        <a:ea typeface="宋体"/>
                        <a:cs typeface="Times New Roman"/>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cell3D prstMaterial="dkEdge">
                      <a:bevel/>
                      <a:lightRig rig="flood" dir="t"/>
                    </a:cell3D>
                  </a:tcPr>
                </a:tc>
                <a:tc>
                  <a:txBody>
                    <a:bodyPr/>
                    <a:lstStyle/>
                    <a:p>
                      <a:pPr marL="0" marR="0" algn="l">
                        <a:spcBef>
                          <a:spcPts val="0"/>
                        </a:spcBef>
                        <a:spcAft>
                          <a:spcPts val="0"/>
                        </a:spcAft>
                      </a:pPr>
                      <a:r>
                        <a:rPr lang="en-US" sz="1200" dirty="0"/>
                        <a:t>Only </a:t>
                      </a:r>
                      <a:r>
                        <a:rPr lang="en-US" sz="1200" dirty="0" err="1"/>
                        <a:t>ICache</a:t>
                      </a:r>
                      <a:r>
                        <a:rPr lang="en-US" sz="1200" dirty="0"/>
                        <a:t> Size &amp; Assoc.</a:t>
                      </a:r>
                      <a:endParaRPr lang="en-US" sz="1400" dirty="0">
                        <a:latin typeface="Times New Roman"/>
                        <a:ea typeface="宋体"/>
                        <a:cs typeface="Times New Roman"/>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cell3D prstMaterial="dkEdge">
                      <a:bevel/>
                      <a:lightRig rig="flood" dir="t"/>
                    </a:cell3D>
                  </a:tcPr>
                </a:tc>
              </a:tr>
              <a:tr h="396240">
                <a:tc>
                  <a:txBody>
                    <a:bodyPr/>
                    <a:lstStyle/>
                    <a:p>
                      <a:pPr marL="0" marR="0" algn="l">
                        <a:spcBef>
                          <a:spcPts val="0"/>
                        </a:spcBef>
                        <a:spcAft>
                          <a:spcPts val="0"/>
                        </a:spcAft>
                      </a:pPr>
                      <a:r>
                        <a:rPr lang="en-US" sz="1200"/>
                        <a:t>C10</a:t>
                      </a:r>
                      <a:endParaRPr lang="en-US" sz="1400">
                        <a:latin typeface="Times New Roman"/>
                        <a:ea typeface="宋体"/>
                        <a:cs typeface="Times New Roman"/>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cell3D prstMaterial="dkEdge">
                      <a:bevel/>
                      <a:lightRig rig="flood" dir="t"/>
                    </a:cell3D>
                  </a:tcPr>
                </a:tc>
                <a:tc>
                  <a:txBody>
                    <a:bodyPr/>
                    <a:lstStyle/>
                    <a:p>
                      <a:pPr marL="0" marR="0" algn="l">
                        <a:spcBef>
                          <a:spcPts val="0"/>
                        </a:spcBef>
                        <a:spcAft>
                          <a:spcPts val="0"/>
                        </a:spcAft>
                      </a:pPr>
                      <a:r>
                        <a:rPr lang="en-US" sz="1200"/>
                        <a:t>L1:I$64KB,8way, D$32KB, 2way;  </a:t>
                      </a:r>
                      <a:endParaRPr lang="en-US" sz="1400"/>
                    </a:p>
                    <a:p>
                      <a:pPr marL="0" marR="0" algn="l">
                        <a:spcBef>
                          <a:spcPts val="0"/>
                        </a:spcBef>
                        <a:spcAft>
                          <a:spcPts val="0"/>
                        </a:spcAft>
                      </a:pPr>
                      <a:r>
                        <a:rPr lang="en-US" sz="1200"/>
                        <a:t>L2: 2MB,8way; Mem100ns</a:t>
                      </a:r>
                      <a:endParaRPr lang="en-US" sz="1400">
                        <a:latin typeface="Times New Roman"/>
                        <a:ea typeface="宋体"/>
                        <a:cs typeface="Times New Roman"/>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cell3D prstMaterial="dkEdge">
                      <a:bevel/>
                      <a:lightRig rig="flood" dir="t"/>
                    </a:cell3D>
                  </a:tcPr>
                </a:tc>
                <a:tc>
                  <a:txBody>
                    <a:bodyPr/>
                    <a:lstStyle/>
                    <a:p>
                      <a:pPr marL="0" marR="0" algn="l">
                        <a:spcBef>
                          <a:spcPts val="0"/>
                        </a:spcBef>
                        <a:spcAft>
                          <a:spcPts val="0"/>
                        </a:spcAft>
                      </a:pPr>
                      <a:r>
                        <a:rPr lang="en-US" sz="1200" dirty="0"/>
                        <a:t>Only </a:t>
                      </a:r>
                      <a:r>
                        <a:rPr lang="en-US" sz="1200" dirty="0" err="1"/>
                        <a:t>ICache</a:t>
                      </a:r>
                      <a:r>
                        <a:rPr lang="en-US" sz="1200" dirty="0"/>
                        <a:t> Size &amp; Assoc.</a:t>
                      </a:r>
                      <a:endParaRPr lang="en-US" sz="1400" dirty="0">
                        <a:latin typeface="Times New Roman"/>
                        <a:ea typeface="宋体"/>
                        <a:cs typeface="Times New Roman"/>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cell3D prstMaterial="dkEdge">
                      <a:bevel/>
                      <a:lightRig rig="flood" dir="t"/>
                    </a:cell3D>
                  </a:tcPr>
                </a:tc>
              </a:tr>
            </a:tbl>
          </a:graphicData>
        </a:graphic>
      </p:graphicFrame>
      <p:graphicFrame>
        <p:nvGraphicFramePr>
          <p:cNvPr id="7" name="表格 6"/>
          <p:cNvGraphicFramePr>
            <a:graphicFrameLocks noGrp="1"/>
          </p:cNvGraphicFramePr>
          <p:nvPr/>
        </p:nvGraphicFramePr>
        <p:xfrm>
          <a:off x="4648200" y="1567813"/>
          <a:ext cx="4191000" cy="4299586"/>
        </p:xfrm>
        <a:graphic>
          <a:graphicData uri="http://schemas.openxmlformats.org/drawingml/2006/table">
            <a:tbl>
              <a:tblPr>
                <a:effectLst>
                  <a:outerShdw blurRad="50800" dist="38100" dir="2700000" algn="tl" rotWithShape="0">
                    <a:prstClr val="black">
                      <a:alpha val="40000"/>
                    </a:prstClr>
                  </a:outerShdw>
                </a:effectLst>
                <a:tableStyleId>{D113A9D2-9D6B-4929-AA2D-F23B5EE8CBE7}</a:tableStyleId>
              </a:tblPr>
              <a:tblGrid>
                <a:gridCol w="441420"/>
                <a:gridCol w="2577422"/>
                <a:gridCol w="1172158"/>
              </a:tblGrid>
              <a:tr h="390616">
                <a:tc>
                  <a:txBody>
                    <a:bodyPr/>
                    <a:lstStyle/>
                    <a:p>
                      <a:pPr marL="0" marR="0" algn="l">
                        <a:spcBef>
                          <a:spcPts val="0"/>
                        </a:spcBef>
                        <a:spcAft>
                          <a:spcPts val="0"/>
                        </a:spcAft>
                      </a:pPr>
                      <a:r>
                        <a:rPr lang="en-US" sz="1200" dirty="0"/>
                        <a:t>C11</a:t>
                      </a:r>
                      <a:endParaRPr lang="en-US" sz="1400" dirty="0">
                        <a:latin typeface="Times New Roman"/>
                        <a:ea typeface="宋体"/>
                        <a:cs typeface="Times New Roman"/>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cell3D prstMaterial="dkEdge">
                      <a:bevel/>
                      <a:lightRig rig="flood" dir="t"/>
                    </a:cell3D>
                  </a:tcPr>
                </a:tc>
                <a:tc>
                  <a:txBody>
                    <a:bodyPr/>
                    <a:lstStyle/>
                    <a:p>
                      <a:pPr marL="0" marR="0" algn="l">
                        <a:spcBef>
                          <a:spcPts val="0"/>
                        </a:spcBef>
                        <a:spcAft>
                          <a:spcPts val="0"/>
                        </a:spcAft>
                      </a:pPr>
                      <a:r>
                        <a:rPr lang="en-US" sz="1200"/>
                        <a:t>L1:32KB,2way;  L2: 4MB,8way; Mem100ns</a:t>
                      </a:r>
                      <a:endParaRPr lang="en-US" sz="1400">
                        <a:latin typeface="Times New Roman"/>
                        <a:ea typeface="宋体"/>
                        <a:cs typeface="Times New Roman"/>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cell3D prstMaterial="dkEdge">
                      <a:bevel/>
                      <a:lightRig rig="flood" dir="t"/>
                    </a:cell3D>
                  </a:tcPr>
                </a:tc>
                <a:tc>
                  <a:txBody>
                    <a:bodyPr/>
                    <a:lstStyle/>
                    <a:p>
                      <a:pPr marL="0" marR="0" algn="l">
                        <a:spcBef>
                          <a:spcPts val="0"/>
                        </a:spcBef>
                        <a:spcAft>
                          <a:spcPts val="0"/>
                        </a:spcAft>
                      </a:pPr>
                      <a:r>
                        <a:rPr lang="en-US" sz="1200" dirty="0"/>
                        <a:t>L2 Cache Size</a:t>
                      </a:r>
                      <a:endParaRPr lang="en-US" sz="1400" dirty="0">
                        <a:latin typeface="Times New Roman"/>
                        <a:ea typeface="宋体"/>
                        <a:cs typeface="Times New Roman"/>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cell3D prstMaterial="dkEdge">
                      <a:bevel/>
                      <a:lightRig rig="flood" dir="t"/>
                    </a:cell3D>
                  </a:tcPr>
                </a:tc>
              </a:tr>
              <a:tr h="390616">
                <a:tc>
                  <a:txBody>
                    <a:bodyPr/>
                    <a:lstStyle/>
                    <a:p>
                      <a:pPr marL="0" marR="0" algn="l">
                        <a:spcBef>
                          <a:spcPts val="0"/>
                        </a:spcBef>
                        <a:spcAft>
                          <a:spcPts val="0"/>
                        </a:spcAft>
                      </a:pPr>
                      <a:r>
                        <a:rPr lang="en-US" sz="1200"/>
                        <a:t>C12</a:t>
                      </a:r>
                      <a:endParaRPr lang="en-US" sz="1400">
                        <a:latin typeface="Times New Roman"/>
                        <a:ea typeface="宋体"/>
                        <a:cs typeface="Times New Roman"/>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cell3D prstMaterial="dkEdge">
                      <a:bevel/>
                      <a:lightRig rig="flood" dir="t"/>
                    </a:cell3D>
                  </a:tcPr>
                </a:tc>
                <a:tc>
                  <a:txBody>
                    <a:bodyPr/>
                    <a:lstStyle/>
                    <a:p>
                      <a:pPr marL="0" marR="0" algn="l">
                        <a:spcBef>
                          <a:spcPts val="0"/>
                        </a:spcBef>
                        <a:spcAft>
                          <a:spcPts val="0"/>
                        </a:spcAft>
                      </a:pPr>
                      <a:r>
                        <a:rPr lang="en-US" sz="1200" dirty="0"/>
                        <a:t>L1:32KB,2way;  L2: 8MB,8way; Mem100ns</a:t>
                      </a:r>
                      <a:endParaRPr lang="en-US" sz="1400" dirty="0">
                        <a:latin typeface="Times New Roman"/>
                        <a:ea typeface="宋体"/>
                        <a:cs typeface="Times New Roman"/>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cell3D prstMaterial="dkEdge">
                      <a:bevel/>
                      <a:lightRig rig="flood" dir="t"/>
                    </a:cell3D>
                  </a:tcPr>
                </a:tc>
                <a:tc>
                  <a:txBody>
                    <a:bodyPr/>
                    <a:lstStyle/>
                    <a:p>
                      <a:pPr marL="0" marR="0" algn="l">
                        <a:spcBef>
                          <a:spcPts val="0"/>
                        </a:spcBef>
                        <a:spcAft>
                          <a:spcPts val="0"/>
                        </a:spcAft>
                      </a:pPr>
                      <a:r>
                        <a:rPr lang="en-US" sz="1200" dirty="0"/>
                        <a:t>L2 Cache Size</a:t>
                      </a:r>
                      <a:endParaRPr lang="en-US" sz="1400" dirty="0">
                        <a:latin typeface="Times New Roman"/>
                        <a:ea typeface="宋体"/>
                        <a:cs typeface="Times New Roman"/>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cell3D prstMaterial="dkEdge">
                      <a:bevel/>
                      <a:lightRig rig="flood" dir="t"/>
                    </a:cell3D>
                  </a:tcPr>
                </a:tc>
              </a:tr>
              <a:tr h="390616">
                <a:tc>
                  <a:txBody>
                    <a:bodyPr/>
                    <a:lstStyle/>
                    <a:p>
                      <a:pPr marL="0" marR="0" algn="l">
                        <a:spcBef>
                          <a:spcPts val="0"/>
                        </a:spcBef>
                        <a:spcAft>
                          <a:spcPts val="0"/>
                        </a:spcAft>
                      </a:pPr>
                      <a:r>
                        <a:rPr lang="en-US" sz="1200" dirty="0"/>
                        <a:t>C13</a:t>
                      </a:r>
                      <a:endParaRPr lang="en-US" sz="1600" dirty="0">
                        <a:latin typeface="Times New Roman"/>
                        <a:ea typeface="宋体"/>
                        <a:cs typeface="Times New Roman"/>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cell3D prstMaterial="dkEdge">
                      <a:bevel/>
                      <a:lightRig rig="flood" dir="t"/>
                    </a:cell3D>
                  </a:tcPr>
                </a:tc>
                <a:tc>
                  <a:txBody>
                    <a:bodyPr/>
                    <a:lstStyle/>
                    <a:p>
                      <a:pPr marL="0" marR="0" algn="l">
                        <a:spcBef>
                          <a:spcPts val="0"/>
                        </a:spcBef>
                        <a:spcAft>
                          <a:spcPts val="0"/>
                        </a:spcAft>
                      </a:pPr>
                      <a:r>
                        <a:rPr lang="en-US" sz="1200" dirty="0"/>
                        <a:t>L1:32KB,2way;  L2: 2MB,16way; Mem100ns</a:t>
                      </a:r>
                      <a:endParaRPr lang="en-US" sz="1600" dirty="0">
                        <a:latin typeface="Times New Roman"/>
                        <a:ea typeface="宋体"/>
                        <a:cs typeface="Times New Roman"/>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cell3D prstMaterial="dkEdge">
                      <a:bevel/>
                      <a:lightRig rig="flood" dir="t"/>
                    </a:cell3D>
                  </a:tcPr>
                </a:tc>
                <a:tc>
                  <a:txBody>
                    <a:bodyPr/>
                    <a:lstStyle/>
                    <a:p>
                      <a:pPr marL="0" marR="0" algn="l">
                        <a:spcBef>
                          <a:spcPts val="0"/>
                        </a:spcBef>
                        <a:spcAft>
                          <a:spcPts val="0"/>
                        </a:spcAft>
                      </a:pPr>
                      <a:r>
                        <a:rPr lang="en-US" sz="1200"/>
                        <a:t>L2 Cache Assoc.</a:t>
                      </a:r>
                      <a:endParaRPr lang="en-US" sz="1600">
                        <a:latin typeface="Times New Roman"/>
                        <a:ea typeface="宋体"/>
                        <a:cs typeface="Times New Roman"/>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cell3D prstMaterial="dkEdge">
                      <a:bevel/>
                      <a:lightRig rig="flood" dir="t"/>
                    </a:cell3D>
                  </a:tcPr>
                </a:tc>
              </a:tr>
              <a:tr h="390616">
                <a:tc>
                  <a:txBody>
                    <a:bodyPr/>
                    <a:lstStyle/>
                    <a:p>
                      <a:pPr marL="0" marR="0" algn="l">
                        <a:spcBef>
                          <a:spcPts val="0"/>
                        </a:spcBef>
                        <a:spcAft>
                          <a:spcPts val="0"/>
                        </a:spcAft>
                      </a:pPr>
                      <a:r>
                        <a:rPr lang="en-US" sz="1200"/>
                        <a:t>C14</a:t>
                      </a:r>
                      <a:endParaRPr lang="en-US" sz="1600">
                        <a:latin typeface="Times New Roman"/>
                        <a:ea typeface="宋体"/>
                        <a:cs typeface="Times New Roman"/>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cell3D prstMaterial="dkEdge">
                      <a:bevel/>
                      <a:lightRig rig="flood" dir="t"/>
                    </a:cell3D>
                  </a:tcPr>
                </a:tc>
                <a:tc>
                  <a:txBody>
                    <a:bodyPr/>
                    <a:lstStyle/>
                    <a:p>
                      <a:pPr marL="0" marR="0" algn="l">
                        <a:spcBef>
                          <a:spcPts val="0"/>
                        </a:spcBef>
                        <a:spcAft>
                          <a:spcPts val="0"/>
                        </a:spcAft>
                      </a:pPr>
                      <a:r>
                        <a:rPr lang="en-US" sz="1200" dirty="0"/>
                        <a:t>L1:32KB,2way;  L2: 4MB,16way; Mem100ns</a:t>
                      </a:r>
                      <a:endParaRPr lang="en-US" sz="1600" dirty="0">
                        <a:latin typeface="Times New Roman"/>
                        <a:ea typeface="宋体"/>
                        <a:cs typeface="Times New Roman"/>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cell3D prstMaterial="dkEdge">
                      <a:bevel/>
                      <a:lightRig rig="flood" dir="t"/>
                    </a:cell3D>
                  </a:tcPr>
                </a:tc>
                <a:tc>
                  <a:txBody>
                    <a:bodyPr/>
                    <a:lstStyle/>
                    <a:p>
                      <a:pPr marL="0" marR="0" algn="l">
                        <a:spcBef>
                          <a:spcPts val="0"/>
                        </a:spcBef>
                        <a:spcAft>
                          <a:spcPts val="0"/>
                        </a:spcAft>
                      </a:pPr>
                      <a:r>
                        <a:rPr lang="en-US" sz="1200" dirty="0"/>
                        <a:t>L2 Cache Size &amp; Assoc.</a:t>
                      </a:r>
                      <a:endParaRPr lang="en-US" sz="1600" dirty="0">
                        <a:latin typeface="Times New Roman"/>
                        <a:ea typeface="宋体"/>
                        <a:cs typeface="Times New Roman"/>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cell3D prstMaterial="dkEdge">
                      <a:bevel/>
                      <a:lightRig rig="flood" dir="t"/>
                    </a:cell3D>
                  </a:tcPr>
                </a:tc>
              </a:tr>
              <a:tr h="390616">
                <a:tc>
                  <a:txBody>
                    <a:bodyPr/>
                    <a:lstStyle/>
                    <a:p>
                      <a:pPr marL="0" marR="0" algn="l">
                        <a:spcBef>
                          <a:spcPts val="0"/>
                        </a:spcBef>
                        <a:spcAft>
                          <a:spcPts val="0"/>
                        </a:spcAft>
                      </a:pPr>
                      <a:r>
                        <a:rPr lang="en-US" sz="1200" dirty="0"/>
                        <a:t>C15</a:t>
                      </a:r>
                      <a:endParaRPr lang="en-US" sz="1600" dirty="0">
                        <a:latin typeface="Times New Roman"/>
                        <a:ea typeface="宋体"/>
                        <a:cs typeface="Times New Roman"/>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cell3D prstMaterial="dkEdge">
                      <a:bevel/>
                      <a:lightRig rig="flood" dir="t"/>
                    </a:cell3D>
                  </a:tcPr>
                </a:tc>
                <a:tc>
                  <a:txBody>
                    <a:bodyPr/>
                    <a:lstStyle/>
                    <a:p>
                      <a:pPr marL="0" marR="0" algn="l">
                        <a:spcBef>
                          <a:spcPts val="0"/>
                        </a:spcBef>
                        <a:spcAft>
                          <a:spcPts val="0"/>
                        </a:spcAft>
                      </a:pPr>
                      <a:r>
                        <a:rPr lang="en-US" sz="1200" dirty="0"/>
                        <a:t>L1:32KB,2way;  L2: 8MB,16way; Mem100ns</a:t>
                      </a:r>
                      <a:endParaRPr lang="en-US" sz="1600" dirty="0">
                        <a:latin typeface="Times New Roman"/>
                        <a:ea typeface="宋体"/>
                        <a:cs typeface="Times New Roman"/>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cell3D prstMaterial="dkEdge">
                      <a:bevel/>
                      <a:lightRig rig="flood" dir="t"/>
                    </a:cell3D>
                  </a:tcPr>
                </a:tc>
                <a:tc>
                  <a:txBody>
                    <a:bodyPr/>
                    <a:lstStyle/>
                    <a:p>
                      <a:pPr marL="0" marR="0" algn="l">
                        <a:spcBef>
                          <a:spcPts val="0"/>
                        </a:spcBef>
                        <a:spcAft>
                          <a:spcPts val="0"/>
                        </a:spcAft>
                      </a:pPr>
                      <a:r>
                        <a:rPr lang="en-US" sz="1200"/>
                        <a:t>L2 Cache Size &amp; Assoc.</a:t>
                      </a:r>
                      <a:endParaRPr lang="en-US" sz="1600">
                        <a:latin typeface="Times New Roman"/>
                        <a:ea typeface="宋体"/>
                        <a:cs typeface="Times New Roman"/>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cell3D prstMaterial="dkEdge">
                      <a:bevel/>
                      <a:lightRig rig="flood" dir="t"/>
                    </a:cell3D>
                  </a:tcPr>
                </a:tc>
              </a:tr>
              <a:tr h="390616">
                <a:tc>
                  <a:txBody>
                    <a:bodyPr/>
                    <a:lstStyle/>
                    <a:p>
                      <a:pPr marL="0" marR="0" algn="l">
                        <a:spcBef>
                          <a:spcPts val="0"/>
                        </a:spcBef>
                        <a:spcAft>
                          <a:spcPts val="0"/>
                        </a:spcAft>
                      </a:pPr>
                      <a:r>
                        <a:rPr lang="en-US" sz="1200"/>
                        <a:t>C16</a:t>
                      </a:r>
                      <a:endParaRPr lang="en-US" sz="1600">
                        <a:latin typeface="Times New Roman"/>
                        <a:ea typeface="宋体"/>
                        <a:cs typeface="Times New Roman"/>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cell3D prstMaterial="dkEdge">
                      <a:bevel/>
                      <a:lightRig rig="flood" dir="t"/>
                    </a:cell3D>
                  </a:tcPr>
                </a:tc>
                <a:tc>
                  <a:txBody>
                    <a:bodyPr/>
                    <a:lstStyle/>
                    <a:p>
                      <a:pPr marL="0" marR="0" algn="l">
                        <a:spcBef>
                          <a:spcPts val="0"/>
                        </a:spcBef>
                        <a:spcAft>
                          <a:spcPts val="0"/>
                        </a:spcAft>
                      </a:pPr>
                      <a:r>
                        <a:rPr lang="en-US" sz="1200" dirty="0"/>
                        <a:t>L1:32KB,2way;  L2: 2MB,8way; Mem30ns</a:t>
                      </a:r>
                      <a:endParaRPr lang="en-US" sz="1600" dirty="0">
                        <a:latin typeface="Times New Roman"/>
                        <a:ea typeface="宋体"/>
                        <a:cs typeface="Times New Roman"/>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cell3D prstMaterial="dkEdge">
                      <a:bevel/>
                      <a:lightRig rig="flood" dir="t"/>
                    </a:cell3D>
                  </a:tcPr>
                </a:tc>
                <a:tc>
                  <a:txBody>
                    <a:bodyPr/>
                    <a:lstStyle/>
                    <a:p>
                      <a:pPr marL="0" marR="0" algn="l">
                        <a:spcBef>
                          <a:spcPts val="0"/>
                        </a:spcBef>
                        <a:spcAft>
                          <a:spcPts val="0"/>
                        </a:spcAft>
                      </a:pPr>
                      <a:r>
                        <a:rPr lang="en-US" sz="1200"/>
                        <a:t>Main memory latency</a:t>
                      </a:r>
                      <a:endParaRPr lang="en-US" sz="1600">
                        <a:latin typeface="Times New Roman"/>
                        <a:ea typeface="宋体"/>
                        <a:cs typeface="Times New Roman"/>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cell3D prstMaterial="dkEdge">
                      <a:bevel/>
                      <a:lightRig rig="flood" dir="t"/>
                    </a:cell3D>
                  </a:tcPr>
                </a:tc>
              </a:tr>
              <a:tr h="390616">
                <a:tc>
                  <a:txBody>
                    <a:bodyPr/>
                    <a:lstStyle/>
                    <a:p>
                      <a:pPr marL="0" marR="0" algn="l">
                        <a:spcBef>
                          <a:spcPts val="0"/>
                        </a:spcBef>
                        <a:spcAft>
                          <a:spcPts val="0"/>
                        </a:spcAft>
                      </a:pPr>
                      <a:r>
                        <a:rPr lang="en-US" sz="1200"/>
                        <a:t>C17</a:t>
                      </a:r>
                      <a:endParaRPr lang="en-US" sz="1600">
                        <a:latin typeface="Times New Roman"/>
                        <a:ea typeface="宋体"/>
                        <a:cs typeface="Times New Roman"/>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cell3D prstMaterial="dkEdge">
                      <a:bevel/>
                      <a:lightRig rig="flood" dir="t"/>
                    </a:cell3D>
                  </a:tcPr>
                </a:tc>
                <a:tc>
                  <a:txBody>
                    <a:bodyPr/>
                    <a:lstStyle/>
                    <a:p>
                      <a:pPr marL="0" marR="0" algn="l">
                        <a:spcBef>
                          <a:spcPts val="0"/>
                        </a:spcBef>
                        <a:spcAft>
                          <a:spcPts val="0"/>
                        </a:spcAft>
                      </a:pPr>
                      <a:r>
                        <a:rPr lang="en-US" sz="1200" dirty="0"/>
                        <a:t>L1:32KB,2way;  L2: 2MB,8way; Mem60ns</a:t>
                      </a:r>
                      <a:endParaRPr lang="en-US" sz="1600" dirty="0">
                        <a:latin typeface="Times New Roman"/>
                        <a:ea typeface="宋体"/>
                        <a:cs typeface="Times New Roman"/>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cell3D prstMaterial="dkEdge">
                      <a:bevel/>
                      <a:lightRig rig="flood" dir="t"/>
                    </a:cell3D>
                  </a:tcPr>
                </a:tc>
                <a:tc>
                  <a:txBody>
                    <a:bodyPr/>
                    <a:lstStyle/>
                    <a:p>
                      <a:pPr marL="0" marR="0" algn="l">
                        <a:spcBef>
                          <a:spcPts val="0"/>
                        </a:spcBef>
                        <a:spcAft>
                          <a:spcPts val="0"/>
                        </a:spcAft>
                      </a:pPr>
                      <a:r>
                        <a:rPr lang="en-US" sz="1200"/>
                        <a:t>Main memory latency</a:t>
                      </a:r>
                      <a:endParaRPr lang="en-US" sz="1600">
                        <a:latin typeface="Times New Roman"/>
                        <a:ea typeface="宋体"/>
                        <a:cs typeface="Times New Roman"/>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cell3D prstMaterial="dkEdge">
                      <a:bevel/>
                      <a:lightRig rig="flood" dir="t"/>
                    </a:cell3D>
                  </a:tcPr>
                </a:tc>
              </a:tr>
              <a:tr h="499988">
                <a:tc>
                  <a:txBody>
                    <a:bodyPr/>
                    <a:lstStyle/>
                    <a:p>
                      <a:pPr marL="0" marR="0" algn="l">
                        <a:spcBef>
                          <a:spcPts val="0"/>
                        </a:spcBef>
                        <a:spcAft>
                          <a:spcPts val="0"/>
                        </a:spcAft>
                      </a:pPr>
                      <a:r>
                        <a:rPr lang="en-US" sz="1200" dirty="0" smtClean="0"/>
                        <a:t>C18</a:t>
                      </a:r>
                      <a:endParaRPr lang="en-US" sz="1600" dirty="0">
                        <a:latin typeface="Times New Roman"/>
                        <a:ea typeface="宋体"/>
                        <a:cs typeface="Times New Roman"/>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cell3D prstMaterial="dkEdge">
                      <a:bevel/>
                      <a:lightRig rig="flood" dir="t"/>
                    </a:cell3D>
                  </a:tcPr>
                </a:tc>
                <a:tc>
                  <a:txBody>
                    <a:bodyPr/>
                    <a:lstStyle/>
                    <a:p>
                      <a:pPr marL="0" marR="0" algn="l">
                        <a:spcBef>
                          <a:spcPts val="0"/>
                        </a:spcBef>
                        <a:spcAft>
                          <a:spcPts val="0"/>
                        </a:spcAft>
                      </a:pPr>
                      <a:r>
                        <a:rPr lang="en-US" sz="1200"/>
                        <a:t>L1:32KB,2way, MSHR 1;  </a:t>
                      </a:r>
                      <a:endParaRPr lang="en-US" sz="1600"/>
                    </a:p>
                    <a:p>
                      <a:pPr marL="0" marR="0" algn="l">
                        <a:spcBef>
                          <a:spcPts val="0"/>
                        </a:spcBef>
                        <a:spcAft>
                          <a:spcPts val="0"/>
                        </a:spcAft>
                      </a:pPr>
                      <a:r>
                        <a:rPr lang="en-US" sz="1200"/>
                        <a:t>L2: 2MB,8way; Mem100ns</a:t>
                      </a:r>
                      <a:endParaRPr lang="en-US" sz="1600">
                        <a:latin typeface="Times New Roman"/>
                        <a:ea typeface="宋体"/>
                        <a:cs typeface="Times New Roman"/>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cell3D prstMaterial="dkEdge">
                      <a:bevel/>
                      <a:lightRig rig="flood" dir="t"/>
                    </a:cell3D>
                  </a:tcPr>
                </a:tc>
                <a:tc>
                  <a:txBody>
                    <a:bodyPr/>
                    <a:lstStyle/>
                    <a:p>
                      <a:pPr marL="0" marR="0" algn="l">
                        <a:spcBef>
                          <a:spcPts val="0"/>
                        </a:spcBef>
                        <a:spcAft>
                          <a:spcPts val="0"/>
                        </a:spcAft>
                      </a:pPr>
                      <a:r>
                        <a:rPr lang="en-US" sz="1200" dirty="0"/>
                        <a:t>MSHR Entry</a:t>
                      </a:r>
                      <a:endParaRPr lang="en-US" sz="1600" dirty="0">
                        <a:latin typeface="Times New Roman"/>
                        <a:ea typeface="宋体"/>
                        <a:cs typeface="Times New Roman"/>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cell3D prstMaterial="dkEdge">
                      <a:bevel/>
                      <a:lightRig rig="flood" dir="t"/>
                    </a:cell3D>
                  </a:tcPr>
                </a:tc>
              </a:tr>
              <a:tr h="521758">
                <a:tc>
                  <a:txBody>
                    <a:bodyPr/>
                    <a:lstStyle/>
                    <a:p>
                      <a:pPr marL="0" marR="0" algn="l">
                        <a:spcBef>
                          <a:spcPts val="0"/>
                        </a:spcBef>
                        <a:spcAft>
                          <a:spcPts val="0"/>
                        </a:spcAft>
                      </a:pPr>
                      <a:r>
                        <a:rPr lang="en-US" sz="1200" dirty="0" smtClean="0"/>
                        <a:t>C19</a:t>
                      </a:r>
                      <a:endParaRPr lang="en-US" sz="1600" dirty="0">
                        <a:latin typeface="Times New Roman"/>
                        <a:ea typeface="宋体"/>
                        <a:cs typeface="Times New Roman"/>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cell3D prstMaterial="dkEdge">
                      <a:bevel/>
                      <a:lightRig rig="flood" dir="t"/>
                    </a:cell3D>
                  </a:tcPr>
                </a:tc>
                <a:tc>
                  <a:txBody>
                    <a:bodyPr/>
                    <a:lstStyle/>
                    <a:p>
                      <a:pPr marL="0" marR="0" algn="l">
                        <a:spcBef>
                          <a:spcPts val="0"/>
                        </a:spcBef>
                        <a:spcAft>
                          <a:spcPts val="0"/>
                        </a:spcAft>
                      </a:pPr>
                      <a:r>
                        <a:rPr lang="en-US" sz="1200"/>
                        <a:t>L1:32KB,2way, MSHR 2;  </a:t>
                      </a:r>
                      <a:endParaRPr lang="en-US" sz="1600"/>
                    </a:p>
                    <a:p>
                      <a:pPr marL="0" marR="0" algn="l">
                        <a:spcBef>
                          <a:spcPts val="0"/>
                        </a:spcBef>
                        <a:spcAft>
                          <a:spcPts val="0"/>
                        </a:spcAft>
                      </a:pPr>
                      <a:r>
                        <a:rPr lang="en-US" sz="1200"/>
                        <a:t>L2: 2MB,8way; Mem100ns</a:t>
                      </a:r>
                      <a:endParaRPr lang="en-US" sz="1600">
                        <a:latin typeface="Times New Roman"/>
                        <a:ea typeface="宋体"/>
                        <a:cs typeface="Times New Roman"/>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cell3D prstMaterial="dkEdge">
                      <a:bevel/>
                      <a:lightRig rig="flood" dir="t"/>
                    </a:cell3D>
                  </a:tcPr>
                </a:tc>
                <a:tc>
                  <a:txBody>
                    <a:bodyPr/>
                    <a:lstStyle/>
                    <a:p>
                      <a:pPr marL="0" marR="0" algn="l">
                        <a:spcBef>
                          <a:spcPts val="0"/>
                        </a:spcBef>
                        <a:spcAft>
                          <a:spcPts val="0"/>
                        </a:spcAft>
                      </a:pPr>
                      <a:r>
                        <a:rPr lang="en-US" sz="1200" dirty="0"/>
                        <a:t>MSHR Entry</a:t>
                      </a:r>
                      <a:endParaRPr lang="en-US" sz="1600" dirty="0">
                        <a:latin typeface="Times New Roman"/>
                        <a:ea typeface="宋体"/>
                        <a:cs typeface="Times New Roman"/>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cell3D prstMaterial="dkEdge">
                      <a:bevel/>
                      <a:lightRig rig="flood" dir="t"/>
                    </a:cell3D>
                  </a:tcPr>
                </a:tc>
              </a:tr>
              <a:tr h="543528">
                <a:tc>
                  <a:txBody>
                    <a:bodyPr/>
                    <a:lstStyle/>
                    <a:p>
                      <a:pPr marL="0" marR="0" algn="l">
                        <a:spcBef>
                          <a:spcPts val="0"/>
                        </a:spcBef>
                        <a:spcAft>
                          <a:spcPts val="0"/>
                        </a:spcAft>
                      </a:pPr>
                      <a:r>
                        <a:rPr lang="en-US" sz="1200" dirty="0" smtClean="0"/>
                        <a:t>C20</a:t>
                      </a:r>
                      <a:endParaRPr lang="en-US" sz="1600" dirty="0">
                        <a:latin typeface="Times New Roman"/>
                        <a:ea typeface="宋体"/>
                        <a:cs typeface="Times New Roman"/>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cell3D prstMaterial="dkEdge">
                      <a:bevel/>
                      <a:lightRig rig="flood" dir="t"/>
                    </a:cell3D>
                  </a:tcPr>
                </a:tc>
                <a:tc>
                  <a:txBody>
                    <a:bodyPr/>
                    <a:lstStyle/>
                    <a:p>
                      <a:pPr marL="0" marR="0" algn="l">
                        <a:spcBef>
                          <a:spcPts val="0"/>
                        </a:spcBef>
                        <a:spcAft>
                          <a:spcPts val="0"/>
                        </a:spcAft>
                      </a:pPr>
                      <a:r>
                        <a:rPr lang="en-US" sz="1200" dirty="0"/>
                        <a:t>L1:32KB,2way, MSHR 16;  </a:t>
                      </a:r>
                      <a:endParaRPr lang="en-US" sz="1600" dirty="0"/>
                    </a:p>
                    <a:p>
                      <a:pPr marL="0" marR="0" algn="l">
                        <a:spcBef>
                          <a:spcPts val="0"/>
                        </a:spcBef>
                        <a:spcAft>
                          <a:spcPts val="0"/>
                        </a:spcAft>
                      </a:pPr>
                      <a:r>
                        <a:rPr lang="en-US" sz="1200" dirty="0"/>
                        <a:t>L2: 2MB,8way; Mem100ns</a:t>
                      </a:r>
                      <a:endParaRPr lang="en-US" sz="1600" dirty="0">
                        <a:latin typeface="Times New Roman"/>
                        <a:ea typeface="宋体"/>
                        <a:cs typeface="Times New Roman"/>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cell3D prstMaterial="dkEdge">
                      <a:bevel/>
                      <a:lightRig rig="flood" dir="t"/>
                    </a:cell3D>
                  </a:tcPr>
                </a:tc>
                <a:tc>
                  <a:txBody>
                    <a:bodyPr/>
                    <a:lstStyle/>
                    <a:p>
                      <a:pPr marL="0" marR="0" algn="l">
                        <a:spcBef>
                          <a:spcPts val="0"/>
                        </a:spcBef>
                        <a:spcAft>
                          <a:spcPts val="0"/>
                        </a:spcAft>
                      </a:pPr>
                      <a:r>
                        <a:rPr lang="en-US" sz="1200" dirty="0"/>
                        <a:t>MSHR Entry</a:t>
                      </a:r>
                      <a:endParaRPr lang="en-US" sz="1600" dirty="0">
                        <a:latin typeface="Times New Roman"/>
                        <a:ea typeface="宋体"/>
                        <a:cs typeface="Times New Roman"/>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cell3D prstMaterial="dkEdge">
                      <a:bevel/>
                      <a:lightRig rig="flood" dir="t"/>
                    </a:cell3D>
                  </a:tcPr>
                </a:tc>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09600" y="304800"/>
            <a:ext cx="8077200" cy="736600"/>
          </a:xfrm>
        </p:spPr>
        <p:txBody>
          <a:bodyPr/>
          <a:lstStyle/>
          <a:p>
            <a:r>
              <a:rPr lang="en-US" sz="2800" dirty="0" smtClean="0"/>
              <a:t>APC and IPC with Different Applications</a:t>
            </a:r>
            <a:endParaRPr lang="en-US" sz="2800" dirty="0"/>
          </a:p>
        </p:txBody>
      </p:sp>
      <p:sp>
        <p:nvSpPr>
          <p:cNvPr id="9" name="内容占位符 8"/>
          <p:cNvSpPr>
            <a:spLocks noGrp="1"/>
          </p:cNvSpPr>
          <p:nvPr>
            <p:ph idx="1"/>
          </p:nvPr>
        </p:nvSpPr>
        <p:spPr>
          <a:xfrm>
            <a:off x="1308100" y="4953000"/>
            <a:ext cx="7073900" cy="1828800"/>
          </a:xfrm>
        </p:spPr>
        <p:txBody>
          <a:bodyPr/>
          <a:lstStyle/>
          <a:p>
            <a:r>
              <a:rPr lang="en-US" sz="1800" dirty="0" smtClean="0"/>
              <a:t>APC has the strongest relation with IPC (CC = 0.871)</a:t>
            </a:r>
          </a:p>
          <a:p>
            <a:r>
              <a:rPr lang="en-US" sz="1800" dirty="0" smtClean="0"/>
              <a:t>AMAT is the second best with average CC value of -0.670</a:t>
            </a:r>
          </a:p>
          <a:p>
            <a:r>
              <a:rPr lang="en-US" sz="1800" dirty="0" smtClean="0"/>
              <a:t>APC improves correlation value by 30.0%</a:t>
            </a:r>
          </a:p>
          <a:p>
            <a:r>
              <a:rPr lang="en-US" sz="1800" dirty="0" smtClean="0"/>
              <a:t>HR has almost the same correlation value with AMAT</a:t>
            </a:r>
          </a:p>
          <a:p>
            <a:pPr lvl="1"/>
            <a:endParaRPr lang="en-US" sz="1200" dirty="0"/>
          </a:p>
        </p:txBody>
      </p:sp>
      <p:pic>
        <p:nvPicPr>
          <p:cNvPr id="1026" name="Picture 2"/>
          <p:cNvPicPr>
            <a:picLocks noChangeAspect="1" noChangeArrowheads="1"/>
          </p:cNvPicPr>
          <p:nvPr/>
        </p:nvPicPr>
        <p:blipFill>
          <a:blip r:embed="rId3" cstate="print"/>
          <a:srcRect/>
          <a:stretch>
            <a:fillRect/>
          </a:stretch>
        </p:blipFill>
        <p:spPr bwMode="auto">
          <a:xfrm>
            <a:off x="1332205" y="1295400"/>
            <a:ext cx="6135395" cy="35052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srcRect/>
          <a:stretch>
            <a:fillRect/>
          </a:stretch>
        </p:blipFill>
        <p:spPr bwMode="auto">
          <a:xfrm>
            <a:off x="949778" y="1420906"/>
            <a:ext cx="7127421" cy="3913094"/>
          </a:xfrm>
          <a:prstGeom prst="rect">
            <a:avLst/>
          </a:prstGeom>
          <a:noFill/>
          <a:ln w="9525">
            <a:noFill/>
            <a:miter lim="800000"/>
            <a:headEnd/>
            <a:tailEnd/>
          </a:ln>
        </p:spPr>
      </p:pic>
      <p:sp>
        <p:nvSpPr>
          <p:cNvPr id="7170" name="Rectangle 2"/>
          <p:cNvSpPr>
            <a:spLocks noGrp="1" noChangeArrowheads="1"/>
          </p:cNvSpPr>
          <p:nvPr>
            <p:ph type="title"/>
          </p:nvPr>
        </p:nvSpPr>
        <p:spPr>
          <a:xfrm>
            <a:off x="685800" y="330200"/>
            <a:ext cx="7772400" cy="736600"/>
          </a:xfrm>
          <a:noFill/>
          <a:ln/>
        </p:spPr>
        <p:txBody>
          <a:bodyPr/>
          <a:lstStyle/>
          <a:p>
            <a:r>
              <a:rPr lang="en-US" dirty="0" smtClean="0"/>
              <a:t>Memory Wall Problem</a:t>
            </a:r>
            <a:endParaRPr lang="en-US" dirty="0"/>
          </a:p>
        </p:txBody>
      </p:sp>
      <p:sp>
        <p:nvSpPr>
          <p:cNvPr id="7171" name="Rectangle 3"/>
          <p:cNvSpPr>
            <a:spLocks noGrp="1" noChangeArrowheads="1"/>
          </p:cNvSpPr>
          <p:nvPr>
            <p:ph idx="1"/>
          </p:nvPr>
        </p:nvSpPr>
        <p:spPr>
          <a:noFill/>
          <a:ln/>
        </p:spPr>
        <p:txBody>
          <a:bodyPr/>
          <a:lstStyle/>
          <a:p>
            <a:pPr>
              <a:lnSpc>
                <a:spcPct val="80000"/>
              </a:lnSpc>
              <a:buFontTx/>
              <a:buNone/>
            </a:pPr>
            <a:endParaRPr lang="en-US" sz="1600" dirty="0"/>
          </a:p>
          <a:p>
            <a:pPr>
              <a:lnSpc>
                <a:spcPct val="80000"/>
              </a:lnSpc>
              <a:buFontTx/>
              <a:buNone/>
            </a:pPr>
            <a:r>
              <a:rPr lang="en-US" sz="1600" dirty="0" smtClean="0"/>
              <a:t> 		</a:t>
            </a:r>
            <a:endParaRPr lang="en-US" sz="1600" dirty="0"/>
          </a:p>
          <a:p>
            <a:pPr>
              <a:lnSpc>
                <a:spcPct val="80000"/>
              </a:lnSpc>
              <a:buFontTx/>
              <a:buNone/>
            </a:pPr>
            <a:endParaRPr lang="en-US" sz="1600" dirty="0"/>
          </a:p>
          <a:p>
            <a:pPr>
              <a:lnSpc>
                <a:spcPct val="80000"/>
              </a:lnSpc>
              <a:buFontTx/>
              <a:buNone/>
            </a:pPr>
            <a:endParaRPr lang="en-US" sz="1600" dirty="0"/>
          </a:p>
          <a:p>
            <a:pPr>
              <a:lnSpc>
                <a:spcPct val="80000"/>
              </a:lnSpc>
              <a:buFontTx/>
              <a:buNone/>
            </a:pPr>
            <a:endParaRPr lang="en-US" sz="1600" dirty="0"/>
          </a:p>
          <a:p>
            <a:pPr>
              <a:lnSpc>
                <a:spcPct val="80000"/>
              </a:lnSpc>
              <a:buFontTx/>
              <a:buNone/>
            </a:pPr>
            <a:endParaRPr lang="en-US" sz="1600" dirty="0"/>
          </a:p>
          <a:p>
            <a:pPr>
              <a:lnSpc>
                <a:spcPct val="80000"/>
              </a:lnSpc>
              <a:buFontTx/>
              <a:buNone/>
            </a:pPr>
            <a:endParaRPr lang="en-US" sz="1600" dirty="0"/>
          </a:p>
          <a:p>
            <a:pPr>
              <a:lnSpc>
                <a:spcPct val="80000"/>
              </a:lnSpc>
              <a:buFontTx/>
              <a:buNone/>
            </a:pPr>
            <a:endParaRPr lang="en-US" sz="1600" dirty="0"/>
          </a:p>
          <a:p>
            <a:pPr>
              <a:lnSpc>
                <a:spcPct val="80000"/>
              </a:lnSpc>
              <a:buFontTx/>
              <a:buNone/>
            </a:pPr>
            <a:endParaRPr lang="en-US" sz="1600" dirty="0"/>
          </a:p>
          <a:p>
            <a:pPr>
              <a:lnSpc>
                <a:spcPct val="80000"/>
              </a:lnSpc>
              <a:buFontTx/>
              <a:buNone/>
            </a:pPr>
            <a:endParaRPr lang="en-US" sz="1600" dirty="0"/>
          </a:p>
          <a:p>
            <a:pPr>
              <a:lnSpc>
                <a:spcPct val="80000"/>
              </a:lnSpc>
              <a:buFontTx/>
              <a:buNone/>
            </a:pPr>
            <a:endParaRPr lang="en-US" sz="1600" dirty="0"/>
          </a:p>
          <a:p>
            <a:pPr>
              <a:lnSpc>
                <a:spcPct val="80000"/>
              </a:lnSpc>
              <a:buFontTx/>
              <a:buNone/>
            </a:pPr>
            <a:endParaRPr lang="en-US" sz="1600" dirty="0"/>
          </a:p>
        </p:txBody>
      </p:sp>
      <p:sp>
        <p:nvSpPr>
          <p:cNvPr id="9" name="Rectangle 3"/>
          <p:cNvSpPr>
            <a:spLocks noChangeArrowheads="1"/>
          </p:cNvSpPr>
          <p:nvPr/>
        </p:nvSpPr>
        <p:spPr bwMode="auto">
          <a:xfrm>
            <a:off x="2895600" y="2514600"/>
            <a:ext cx="1371600" cy="628377"/>
          </a:xfrm>
          <a:prstGeom prst="rect">
            <a:avLst/>
          </a:prstGeom>
          <a:noFill/>
          <a:ln w="12700">
            <a:noFill/>
            <a:miter lim="800000"/>
            <a:headEnd/>
            <a:tailEnd/>
          </a:ln>
          <a:effectLst/>
        </p:spPr>
        <p:txBody>
          <a:bodyPr wrap="square" lIns="90488" tIns="44450" rIns="90488" bIns="44450">
            <a:spAutoFit/>
          </a:bodyPr>
          <a:lstStyle/>
          <a:p>
            <a:pPr algn="l"/>
            <a:r>
              <a:rPr lang="en-US" sz="1400" dirty="0" smtClean="0"/>
              <a:t>µProc 1.52/yr</a:t>
            </a:r>
            <a:r>
              <a:rPr lang="en-US" sz="1400" dirty="0"/>
              <a:t>.</a:t>
            </a:r>
          </a:p>
          <a:p>
            <a:pPr algn="l"/>
            <a:r>
              <a:rPr lang="en-US" sz="1400" dirty="0"/>
              <a:t>(2X/1.5yr)</a:t>
            </a:r>
          </a:p>
        </p:txBody>
      </p:sp>
      <p:sp>
        <p:nvSpPr>
          <p:cNvPr id="10" name="Arc 307"/>
          <p:cNvSpPr>
            <a:spLocks/>
          </p:cNvSpPr>
          <p:nvPr/>
        </p:nvSpPr>
        <p:spPr bwMode="auto">
          <a:xfrm>
            <a:off x="7370786" y="1930480"/>
            <a:ext cx="558800" cy="285752"/>
          </a:xfrm>
          <a:custGeom>
            <a:avLst/>
            <a:gdLst>
              <a:gd name="G0" fmla="+- 21600 0 0"/>
              <a:gd name="G1" fmla="+- 21600 0 0"/>
              <a:gd name="G2" fmla="+- 21600 0 0"/>
              <a:gd name="T0" fmla="*/ 0 w 21600"/>
              <a:gd name="T1" fmla="*/ 21600 h 21600"/>
              <a:gd name="T2" fmla="*/ 21539 w 21600"/>
              <a:gd name="T3" fmla="*/ 0 h 21600"/>
              <a:gd name="T4" fmla="*/ 21600 w 21600"/>
              <a:gd name="T5" fmla="*/ 21600 h 21600"/>
            </a:gdLst>
            <a:ahLst/>
            <a:cxnLst>
              <a:cxn ang="0">
                <a:pos x="T0" y="T1"/>
              </a:cxn>
              <a:cxn ang="0">
                <a:pos x="T2" y="T3"/>
              </a:cxn>
              <a:cxn ang="0">
                <a:pos x="T4" y="T5"/>
              </a:cxn>
            </a:cxnLst>
            <a:rect l="0" t="0" r="r" b="b"/>
            <a:pathLst>
              <a:path w="21600" h="21600" fill="none" extrusionOk="0">
                <a:moveTo>
                  <a:pt x="0" y="21600"/>
                </a:moveTo>
                <a:cubicBezTo>
                  <a:pt x="0" y="9694"/>
                  <a:pt x="9633" y="33"/>
                  <a:pt x="21539" y="0"/>
                </a:cubicBezTo>
              </a:path>
              <a:path w="21600" h="21600" stroke="0" extrusionOk="0">
                <a:moveTo>
                  <a:pt x="0" y="21600"/>
                </a:moveTo>
                <a:cubicBezTo>
                  <a:pt x="0" y="9694"/>
                  <a:pt x="9633" y="33"/>
                  <a:pt x="21539" y="0"/>
                </a:cubicBezTo>
                <a:lnTo>
                  <a:pt x="21600" y="21600"/>
                </a:lnTo>
                <a:close/>
              </a:path>
            </a:pathLst>
          </a:custGeom>
          <a:noFill/>
          <a:ln w="25400" cap="rnd">
            <a:solidFill>
              <a:srgbClr val="114FFB"/>
            </a:solidFill>
            <a:round/>
            <a:headEnd type="triangle" w="med" len="med"/>
            <a:tailEnd/>
          </a:ln>
          <a:effectLst/>
        </p:spPr>
        <p:txBody>
          <a:bodyPr wrap="none" anchor="ctr"/>
          <a:lstStyle/>
          <a:p>
            <a:endParaRPr lang="en-US" sz="1600" dirty="0"/>
          </a:p>
        </p:txBody>
      </p:sp>
      <p:sp>
        <p:nvSpPr>
          <p:cNvPr id="11" name="Line 309"/>
          <p:cNvSpPr>
            <a:spLocks noChangeShapeType="1"/>
          </p:cNvSpPr>
          <p:nvPr/>
        </p:nvSpPr>
        <p:spPr bwMode="auto">
          <a:xfrm>
            <a:off x="5334000" y="3243072"/>
            <a:ext cx="0" cy="1298448"/>
          </a:xfrm>
          <a:prstGeom prst="line">
            <a:avLst/>
          </a:prstGeom>
          <a:ln>
            <a:solidFill>
              <a:srgbClr val="FF0000"/>
            </a:solidFill>
            <a:headEnd type="triangle" w="med" len="med"/>
            <a:tailEnd type="triangle" w="med" len="med"/>
          </a:ln>
        </p:spPr>
        <p:style>
          <a:lnRef idx="3">
            <a:schemeClr val="accent2"/>
          </a:lnRef>
          <a:fillRef idx="0">
            <a:schemeClr val="accent2"/>
          </a:fillRef>
          <a:effectRef idx="2">
            <a:schemeClr val="accent2"/>
          </a:effectRef>
          <a:fontRef idx="minor">
            <a:schemeClr val="tx1"/>
          </a:fontRef>
        </p:style>
        <p:txBody>
          <a:bodyPr wrap="none" anchor="ctr"/>
          <a:lstStyle/>
          <a:p>
            <a:endParaRPr lang="en-US" sz="1600" dirty="0"/>
          </a:p>
        </p:txBody>
      </p:sp>
      <p:sp>
        <p:nvSpPr>
          <p:cNvPr id="12" name="Rectangle 310"/>
          <p:cNvSpPr>
            <a:spLocks noChangeArrowheads="1"/>
          </p:cNvSpPr>
          <p:nvPr/>
        </p:nvSpPr>
        <p:spPr bwMode="auto">
          <a:xfrm>
            <a:off x="5368988" y="3429000"/>
            <a:ext cx="1641412" cy="736099"/>
          </a:xfrm>
          <a:prstGeom prst="rect">
            <a:avLst/>
          </a:prstGeom>
          <a:noFill/>
          <a:ln w="12700">
            <a:noFill/>
            <a:miter lim="800000"/>
            <a:headEnd/>
            <a:tailEnd/>
          </a:ln>
          <a:effectLst/>
        </p:spPr>
        <p:txBody>
          <a:bodyPr wrap="none" lIns="90488" tIns="44450" rIns="90488" bIns="44450">
            <a:spAutoFit/>
          </a:bodyPr>
          <a:lstStyle/>
          <a:p>
            <a:pPr algn="l"/>
            <a:r>
              <a:rPr lang="en-US" sz="1400" b="1" dirty="0"/>
              <a:t>Processor-Memory</a:t>
            </a:r>
          </a:p>
          <a:p>
            <a:pPr algn="l"/>
            <a:r>
              <a:rPr lang="en-US" sz="1400" b="1" dirty="0"/>
              <a:t>Performance Gap:</a:t>
            </a:r>
            <a:br>
              <a:rPr lang="en-US" sz="1400" b="1" dirty="0"/>
            </a:br>
            <a:r>
              <a:rPr lang="en-US" sz="1400" b="1" dirty="0"/>
              <a:t>(grows 50% / year)</a:t>
            </a:r>
          </a:p>
        </p:txBody>
      </p:sp>
      <p:sp>
        <p:nvSpPr>
          <p:cNvPr id="13" name="Rectangle 4"/>
          <p:cNvSpPr>
            <a:spLocks noChangeArrowheads="1"/>
          </p:cNvSpPr>
          <p:nvPr/>
        </p:nvSpPr>
        <p:spPr bwMode="auto">
          <a:xfrm>
            <a:off x="7904450" y="3034667"/>
            <a:ext cx="1163350" cy="951543"/>
          </a:xfrm>
          <a:prstGeom prst="rect">
            <a:avLst/>
          </a:prstGeom>
          <a:noFill/>
          <a:ln w="12700">
            <a:noFill/>
            <a:miter lim="800000"/>
            <a:headEnd/>
            <a:tailEnd/>
          </a:ln>
          <a:effectLst/>
        </p:spPr>
        <p:txBody>
          <a:bodyPr wrap="square" lIns="90488" tIns="44450" rIns="90488" bIns="44450">
            <a:spAutoFit/>
          </a:bodyPr>
          <a:lstStyle/>
          <a:p>
            <a:pPr algn="l"/>
            <a:r>
              <a:rPr lang="en-US" sz="1400" dirty="0"/>
              <a:t>DRAM</a:t>
            </a:r>
          </a:p>
          <a:p>
            <a:pPr algn="l"/>
            <a:r>
              <a:rPr lang="en-US" sz="1400" dirty="0"/>
              <a:t>7</a:t>
            </a:r>
            <a:r>
              <a:rPr lang="en-US" sz="1400" dirty="0" smtClean="0"/>
              <a:t>%/</a:t>
            </a:r>
            <a:r>
              <a:rPr lang="en-US" sz="1400" dirty="0"/>
              <a:t>yr.</a:t>
            </a:r>
          </a:p>
          <a:p>
            <a:pPr algn="l"/>
            <a:r>
              <a:rPr lang="en-US" sz="1400" dirty="0"/>
              <a:t>(2X/10 yrs)</a:t>
            </a:r>
          </a:p>
        </p:txBody>
      </p:sp>
      <p:sp>
        <p:nvSpPr>
          <p:cNvPr id="14" name="Arc 5"/>
          <p:cNvSpPr>
            <a:spLocks/>
          </p:cNvSpPr>
          <p:nvPr/>
        </p:nvSpPr>
        <p:spPr bwMode="auto">
          <a:xfrm>
            <a:off x="7572395" y="3986210"/>
            <a:ext cx="617553" cy="280990"/>
          </a:xfrm>
          <a:custGeom>
            <a:avLst/>
            <a:gdLst>
              <a:gd name="G0" fmla="+- 21600 0 0"/>
              <a:gd name="G1" fmla="+- 21600 0 0"/>
              <a:gd name="G2" fmla="+- 21600 0 0"/>
              <a:gd name="T0" fmla="*/ 0 w 21600"/>
              <a:gd name="T1" fmla="*/ 21600 h 21600"/>
              <a:gd name="T2" fmla="*/ 21539 w 21600"/>
              <a:gd name="T3" fmla="*/ 0 h 21600"/>
              <a:gd name="T4" fmla="*/ 21600 w 21600"/>
              <a:gd name="T5" fmla="*/ 21600 h 21600"/>
            </a:gdLst>
            <a:ahLst/>
            <a:cxnLst>
              <a:cxn ang="0">
                <a:pos x="T0" y="T1"/>
              </a:cxn>
              <a:cxn ang="0">
                <a:pos x="T2" y="T3"/>
              </a:cxn>
              <a:cxn ang="0">
                <a:pos x="T4" y="T5"/>
              </a:cxn>
            </a:cxnLst>
            <a:rect l="0" t="0" r="r" b="b"/>
            <a:pathLst>
              <a:path w="21600" h="21600" fill="none" extrusionOk="0">
                <a:moveTo>
                  <a:pt x="0" y="21600"/>
                </a:moveTo>
                <a:cubicBezTo>
                  <a:pt x="0" y="9694"/>
                  <a:pt x="9633" y="33"/>
                  <a:pt x="21539" y="0"/>
                </a:cubicBezTo>
              </a:path>
              <a:path w="21600" h="21600" stroke="0" extrusionOk="0">
                <a:moveTo>
                  <a:pt x="0" y="21600"/>
                </a:moveTo>
                <a:cubicBezTo>
                  <a:pt x="0" y="9694"/>
                  <a:pt x="9633" y="33"/>
                  <a:pt x="21539" y="0"/>
                </a:cubicBezTo>
                <a:lnTo>
                  <a:pt x="21600" y="21600"/>
                </a:lnTo>
                <a:close/>
              </a:path>
            </a:pathLst>
          </a:custGeom>
          <a:noFill/>
          <a:ln w="25400" cap="rnd">
            <a:solidFill>
              <a:srgbClr val="114FFB"/>
            </a:solidFill>
            <a:round/>
            <a:headEnd type="triangle" w="med" len="med"/>
            <a:tailEnd/>
          </a:ln>
          <a:effectLst/>
        </p:spPr>
        <p:txBody>
          <a:bodyPr wrap="none" anchor="ctr"/>
          <a:lstStyle/>
          <a:p>
            <a:endParaRPr lang="en-US" sz="1600" dirty="0"/>
          </a:p>
        </p:txBody>
      </p:sp>
      <p:sp>
        <p:nvSpPr>
          <p:cNvPr id="15" name="Rectangle 313"/>
          <p:cNvSpPr>
            <a:spLocks noChangeArrowheads="1"/>
          </p:cNvSpPr>
          <p:nvPr/>
        </p:nvSpPr>
        <p:spPr bwMode="auto">
          <a:xfrm>
            <a:off x="3505200" y="1905000"/>
            <a:ext cx="1981441" cy="397545"/>
          </a:xfrm>
          <a:prstGeom prst="rect">
            <a:avLst/>
          </a:prstGeom>
          <a:noFill/>
          <a:ln w="12700">
            <a:noFill/>
            <a:miter lim="800000"/>
            <a:headEnd/>
            <a:tailEnd/>
          </a:ln>
          <a:effectLst/>
        </p:spPr>
        <p:txBody>
          <a:bodyPr wrap="none" lIns="90488" tIns="44450" rIns="90488" bIns="44450">
            <a:spAutoFit/>
          </a:bodyPr>
          <a:lstStyle/>
          <a:p>
            <a:pPr algn="l"/>
            <a:r>
              <a:rPr lang="en-US" sz="2000" dirty="0">
                <a:solidFill>
                  <a:srgbClr val="FC0128"/>
                </a:solidFill>
              </a:rPr>
              <a:t>“Moore’s Law”</a:t>
            </a:r>
          </a:p>
        </p:txBody>
      </p:sp>
      <p:sp>
        <p:nvSpPr>
          <p:cNvPr id="18" name="矩形 17"/>
          <p:cNvSpPr/>
          <p:nvPr/>
        </p:nvSpPr>
        <p:spPr>
          <a:xfrm>
            <a:off x="2209800" y="1206576"/>
            <a:ext cx="4753224" cy="424732"/>
          </a:xfrm>
          <a:prstGeom prst="rect">
            <a:avLst/>
          </a:prstGeom>
        </p:spPr>
        <p:txBody>
          <a:bodyPr wrap="none">
            <a:spAutoFit/>
          </a:bodyPr>
          <a:lstStyle/>
          <a:p>
            <a:pPr>
              <a:lnSpc>
                <a:spcPct val="90000"/>
              </a:lnSpc>
            </a:pPr>
            <a:r>
              <a:rPr lang="en-US" altLang="zh-CN" sz="2400" dirty="0" smtClean="0">
                <a:solidFill>
                  <a:srgbClr val="0332B7"/>
                </a:solidFill>
              </a:rPr>
              <a:t>Processor-DRAM Memory Gap</a:t>
            </a:r>
            <a:endParaRPr lang="en-US" altLang="zh-CN" sz="2400" dirty="0">
              <a:solidFill>
                <a:srgbClr val="0332B7"/>
              </a:solidFill>
            </a:endParaRPr>
          </a:p>
        </p:txBody>
      </p:sp>
      <p:sp>
        <p:nvSpPr>
          <p:cNvPr id="19" name="Arc 307"/>
          <p:cNvSpPr>
            <a:spLocks/>
          </p:cNvSpPr>
          <p:nvPr/>
        </p:nvSpPr>
        <p:spPr bwMode="auto">
          <a:xfrm flipH="1">
            <a:off x="3810000" y="2895600"/>
            <a:ext cx="990600" cy="457200"/>
          </a:xfrm>
          <a:custGeom>
            <a:avLst/>
            <a:gdLst>
              <a:gd name="G0" fmla="+- 21600 0 0"/>
              <a:gd name="G1" fmla="+- 21600 0 0"/>
              <a:gd name="G2" fmla="+- 21600 0 0"/>
              <a:gd name="T0" fmla="*/ 0 w 21600"/>
              <a:gd name="T1" fmla="*/ 21600 h 21600"/>
              <a:gd name="T2" fmla="*/ 21539 w 21600"/>
              <a:gd name="T3" fmla="*/ 0 h 21600"/>
              <a:gd name="T4" fmla="*/ 21600 w 21600"/>
              <a:gd name="T5" fmla="*/ 21600 h 21600"/>
            </a:gdLst>
            <a:ahLst/>
            <a:cxnLst>
              <a:cxn ang="0">
                <a:pos x="T0" y="T1"/>
              </a:cxn>
              <a:cxn ang="0">
                <a:pos x="T2" y="T3"/>
              </a:cxn>
              <a:cxn ang="0">
                <a:pos x="T4" y="T5"/>
              </a:cxn>
            </a:cxnLst>
            <a:rect l="0" t="0" r="r" b="b"/>
            <a:pathLst>
              <a:path w="21600" h="21600" fill="none" extrusionOk="0">
                <a:moveTo>
                  <a:pt x="0" y="21600"/>
                </a:moveTo>
                <a:cubicBezTo>
                  <a:pt x="0" y="9694"/>
                  <a:pt x="9633" y="33"/>
                  <a:pt x="21539" y="0"/>
                </a:cubicBezTo>
              </a:path>
              <a:path w="21600" h="21600" stroke="0" extrusionOk="0">
                <a:moveTo>
                  <a:pt x="0" y="21600"/>
                </a:moveTo>
                <a:cubicBezTo>
                  <a:pt x="0" y="9694"/>
                  <a:pt x="9633" y="33"/>
                  <a:pt x="21539" y="0"/>
                </a:cubicBezTo>
                <a:lnTo>
                  <a:pt x="21600" y="21600"/>
                </a:lnTo>
                <a:close/>
              </a:path>
            </a:pathLst>
          </a:custGeom>
          <a:noFill/>
          <a:ln w="25400" cap="rnd">
            <a:solidFill>
              <a:srgbClr val="FF0000"/>
            </a:solidFill>
            <a:round/>
            <a:headEnd type="triangle" w="med" len="med"/>
            <a:tailEnd/>
          </a:ln>
          <a:effectLst/>
        </p:spPr>
        <p:txBody>
          <a:bodyPr wrap="none" anchor="ctr"/>
          <a:lstStyle/>
          <a:p>
            <a:endParaRPr lang="en-US" sz="1600" dirty="0"/>
          </a:p>
        </p:txBody>
      </p:sp>
      <p:cxnSp>
        <p:nvCxnSpPr>
          <p:cNvPr id="21" name="直接连接符 20"/>
          <p:cNvCxnSpPr/>
          <p:nvPr/>
        </p:nvCxnSpPr>
        <p:spPr bwMode="auto">
          <a:xfrm rot="10800000" flipV="1">
            <a:off x="2971800" y="2438400"/>
            <a:ext cx="3657600" cy="2057400"/>
          </a:xfrm>
          <a:prstGeom prst="line">
            <a:avLst/>
          </a:prstGeom>
          <a:ln>
            <a:solidFill>
              <a:srgbClr val="FF0000"/>
            </a:solidFill>
            <a:headEnd type="non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25" name="直接连接符 24"/>
          <p:cNvCxnSpPr/>
          <p:nvPr/>
        </p:nvCxnSpPr>
        <p:spPr bwMode="auto">
          <a:xfrm rot="10800000" flipV="1">
            <a:off x="6705600" y="2209800"/>
            <a:ext cx="1066800" cy="228600"/>
          </a:xfrm>
          <a:prstGeom prst="line">
            <a:avLst/>
          </a:prstGeom>
          <a:ln>
            <a:solidFill>
              <a:srgbClr val="FF0000"/>
            </a:solidFill>
            <a:headEnd type="none" w="med" len="med"/>
            <a:tailEnd type="none" w="med" len="med"/>
          </a:ln>
        </p:spPr>
        <p:style>
          <a:lnRef idx="3">
            <a:schemeClr val="accent2"/>
          </a:lnRef>
          <a:fillRef idx="0">
            <a:schemeClr val="accent2"/>
          </a:fillRef>
          <a:effectRef idx="2">
            <a:schemeClr val="accent2"/>
          </a:effectRef>
          <a:fontRef idx="minor">
            <a:schemeClr val="tx1"/>
          </a:fontRef>
        </p:style>
      </p:cxnSp>
      <p:sp>
        <p:nvSpPr>
          <p:cNvPr id="31" name="Rectangle 3"/>
          <p:cNvSpPr>
            <a:spLocks noChangeArrowheads="1"/>
          </p:cNvSpPr>
          <p:nvPr/>
        </p:nvSpPr>
        <p:spPr bwMode="auto">
          <a:xfrm>
            <a:off x="7772400" y="1599788"/>
            <a:ext cx="1371600" cy="305212"/>
          </a:xfrm>
          <a:prstGeom prst="rect">
            <a:avLst/>
          </a:prstGeom>
          <a:noFill/>
          <a:ln w="12700">
            <a:noFill/>
            <a:miter lim="800000"/>
            <a:headEnd/>
            <a:tailEnd/>
          </a:ln>
          <a:effectLst/>
        </p:spPr>
        <p:txBody>
          <a:bodyPr wrap="square" lIns="90488" tIns="44450" rIns="90488" bIns="44450">
            <a:spAutoFit/>
          </a:bodyPr>
          <a:lstStyle/>
          <a:p>
            <a:pPr algn="l"/>
            <a:r>
              <a:rPr lang="en-US" sz="1400" dirty="0" smtClean="0"/>
              <a:t>µProc 1.20/yr.</a:t>
            </a:r>
            <a:endParaRPr lang="en-US" sz="1400" dirty="0"/>
          </a:p>
        </p:txBody>
      </p:sp>
      <p:sp>
        <p:nvSpPr>
          <p:cNvPr id="17" name="TextBox 16"/>
          <p:cNvSpPr txBox="1"/>
          <p:nvPr/>
        </p:nvSpPr>
        <p:spPr>
          <a:xfrm>
            <a:off x="304800" y="5364540"/>
            <a:ext cx="8704627" cy="1569660"/>
          </a:xfrm>
          <a:prstGeom prst="rect">
            <a:avLst/>
          </a:prstGeom>
          <a:noFill/>
        </p:spPr>
        <p:txBody>
          <a:bodyPr wrap="none" rtlCol="0">
            <a:spAutoFit/>
          </a:bodyPr>
          <a:lstStyle/>
          <a:p>
            <a:pPr>
              <a:spcBef>
                <a:spcPts val="0"/>
              </a:spcBef>
              <a:buFont typeface="Arial" pitchFamily="34" charset="0"/>
              <a:buChar char="•"/>
            </a:pPr>
            <a:r>
              <a:rPr lang="en-US" dirty="0" smtClean="0">
                <a:solidFill>
                  <a:srgbClr val="0332B7"/>
                </a:solidFill>
              </a:rPr>
              <a:t> 1980:</a:t>
            </a:r>
            <a:r>
              <a:rPr lang="en-US" dirty="0" smtClean="0">
                <a:solidFill>
                  <a:schemeClr val="tx1"/>
                </a:solidFill>
              </a:rPr>
              <a:t> </a:t>
            </a:r>
            <a:r>
              <a:rPr lang="en-US" dirty="0" smtClean="0">
                <a:solidFill>
                  <a:srgbClr val="0332B7"/>
                </a:solidFill>
              </a:rPr>
              <a:t>no cache </a:t>
            </a:r>
            <a:r>
              <a:rPr lang="en-US" dirty="0" smtClean="0">
                <a:solidFill>
                  <a:schemeClr val="tx1"/>
                </a:solidFill>
              </a:rPr>
              <a:t>in micro-processor; 2010: 3-level cache on chip, 4-level cache off chip</a:t>
            </a:r>
          </a:p>
          <a:p>
            <a:pPr>
              <a:spcBef>
                <a:spcPts val="0"/>
              </a:spcBef>
              <a:buFont typeface="Arial" pitchFamily="34" charset="0"/>
              <a:buChar char="•"/>
            </a:pPr>
            <a:r>
              <a:rPr lang="en-US" dirty="0" smtClean="0">
                <a:solidFill>
                  <a:schemeClr val="tx1"/>
                </a:solidFill>
              </a:rPr>
              <a:t> </a:t>
            </a:r>
            <a:r>
              <a:rPr lang="en-US" dirty="0" smtClean="0">
                <a:solidFill>
                  <a:srgbClr val="FF0000"/>
                </a:solidFill>
              </a:rPr>
              <a:t>1989</a:t>
            </a:r>
            <a:r>
              <a:rPr lang="en-US" dirty="0" smtClean="0">
                <a:solidFill>
                  <a:schemeClr val="tx1"/>
                </a:solidFill>
              </a:rPr>
              <a:t> the </a:t>
            </a:r>
            <a:r>
              <a:rPr lang="en-US" dirty="0" smtClean="0">
                <a:solidFill>
                  <a:srgbClr val="FF0000"/>
                </a:solidFill>
              </a:rPr>
              <a:t>first</a:t>
            </a:r>
            <a:r>
              <a:rPr lang="en-US" dirty="0" smtClean="0">
                <a:solidFill>
                  <a:schemeClr val="tx1"/>
                </a:solidFill>
              </a:rPr>
              <a:t> Intel processor with on-chip L1 cache was </a:t>
            </a:r>
            <a:r>
              <a:rPr lang="en-US" dirty="0" smtClean="0">
                <a:solidFill>
                  <a:srgbClr val="0332B7"/>
                </a:solidFill>
              </a:rPr>
              <a:t>Intel 486, 8KB size</a:t>
            </a:r>
          </a:p>
          <a:p>
            <a:pPr>
              <a:spcBef>
                <a:spcPts val="0"/>
              </a:spcBef>
              <a:buFont typeface="Arial" pitchFamily="34" charset="0"/>
              <a:buChar char="•"/>
            </a:pPr>
            <a:r>
              <a:rPr lang="en-US" dirty="0" smtClean="0">
                <a:solidFill>
                  <a:srgbClr val="0332B7"/>
                </a:solidFill>
              </a:rPr>
              <a:t> 1995 </a:t>
            </a:r>
            <a:r>
              <a:rPr lang="en-US" dirty="0" smtClean="0">
                <a:solidFill>
                  <a:schemeClr val="tx1"/>
                </a:solidFill>
              </a:rPr>
              <a:t>the</a:t>
            </a:r>
            <a:r>
              <a:rPr lang="en-US" dirty="0" smtClean="0">
                <a:solidFill>
                  <a:srgbClr val="0332B7"/>
                </a:solidFill>
              </a:rPr>
              <a:t> first </a:t>
            </a:r>
            <a:r>
              <a:rPr lang="en-US" dirty="0" smtClean="0">
                <a:solidFill>
                  <a:schemeClr val="tx1"/>
                </a:solidFill>
              </a:rPr>
              <a:t>Intel processor with on-chip L2 cache was </a:t>
            </a:r>
            <a:r>
              <a:rPr lang="en-US" dirty="0" smtClean="0">
                <a:solidFill>
                  <a:srgbClr val="0332B7"/>
                </a:solidFill>
              </a:rPr>
              <a:t>Intel Pentium Pro, 256KB size</a:t>
            </a:r>
          </a:p>
          <a:p>
            <a:pPr>
              <a:spcBef>
                <a:spcPts val="0"/>
              </a:spcBef>
              <a:buFont typeface="Arial" pitchFamily="34" charset="0"/>
              <a:buChar char="•"/>
            </a:pPr>
            <a:r>
              <a:rPr lang="en-US" dirty="0" smtClean="0">
                <a:solidFill>
                  <a:srgbClr val="0332B7"/>
                </a:solidFill>
              </a:rPr>
              <a:t> </a:t>
            </a:r>
            <a:r>
              <a:rPr lang="en-US" dirty="0" smtClean="0">
                <a:solidFill>
                  <a:srgbClr val="FF0000"/>
                </a:solidFill>
              </a:rPr>
              <a:t>2003</a:t>
            </a:r>
            <a:r>
              <a:rPr lang="en-US" dirty="0" smtClean="0">
                <a:solidFill>
                  <a:srgbClr val="0332B7"/>
                </a:solidFill>
              </a:rPr>
              <a:t> </a:t>
            </a:r>
            <a:r>
              <a:rPr lang="en-US" dirty="0" smtClean="0">
                <a:solidFill>
                  <a:schemeClr val="tx1"/>
                </a:solidFill>
              </a:rPr>
              <a:t>the</a:t>
            </a:r>
            <a:r>
              <a:rPr lang="en-US" dirty="0" smtClean="0">
                <a:solidFill>
                  <a:srgbClr val="0332B7"/>
                </a:solidFill>
              </a:rPr>
              <a:t> </a:t>
            </a:r>
            <a:r>
              <a:rPr lang="en-US" dirty="0" smtClean="0">
                <a:solidFill>
                  <a:srgbClr val="FF0000"/>
                </a:solidFill>
              </a:rPr>
              <a:t>first</a:t>
            </a:r>
            <a:r>
              <a:rPr lang="en-US" dirty="0" smtClean="0">
                <a:solidFill>
                  <a:srgbClr val="0332B7"/>
                </a:solidFill>
              </a:rPr>
              <a:t> </a:t>
            </a:r>
            <a:r>
              <a:rPr lang="en-US" dirty="0" smtClean="0">
                <a:solidFill>
                  <a:schemeClr val="tx1"/>
                </a:solidFill>
              </a:rPr>
              <a:t>Intel processor with on-chip L3 cache was </a:t>
            </a:r>
            <a:r>
              <a:rPr lang="en-US" dirty="0" smtClean="0">
                <a:solidFill>
                  <a:srgbClr val="0332B7"/>
                </a:solidFill>
              </a:rPr>
              <a:t>Intel Itanium 2, 6MB size</a:t>
            </a:r>
          </a:p>
          <a:p>
            <a:pPr>
              <a:spcBef>
                <a:spcPts val="0"/>
              </a:spcBef>
              <a:buFont typeface="Arial" pitchFamily="34" charset="0"/>
              <a:buChar char="•"/>
            </a:pPr>
            <a:endParaRPr lang="en-US" dirty="0" smtClean="0">
              <a:solidFill>
                <a:srgbClr val="0332B7"/>
              </a:solidFill>
            </a:endParaRPr>
          </a:p>
          <a:p>
            <a:pPr>
              <a:spcBef>
                <a:spcPts val="0"/>
              </a:spcBef>
              <a:buFont typeface="Arial" pitchFamily="34" charset="0"/>
              <a:buChar char="•"/>
            </a:pPr>
            <a:endParaRPr lang="en-US" dirty="0" smtClean="0">
              <a:solidFill>
                <a:schemeClr val="tx1"/>
              </a:solidFill>
            </a:endParaRPr>
          </a:p>
        </p:txBody>
      </p:sp>
      <p:sp>
        <p:nvSpPr>
          <p:cNvPr id="20" name="矩形 19"/>
          <p:cNvSpPr/>
          <p:nvPr/>
        </p:nvSpPr>
        <p:spPr>
          <a:xfrm>
            <a:off x="5181600" y="6596390"/>
            <a:ext cx="3962400" cy="261610"/>
          </a:xfrm>
          <a:prstGeom prst="rect">
            <a:avLst/>
          </a:prstGeom>
        </p:spPr>
        <p:txBody>
          <a:bodyPr wrap="square">
            <a:spAutoFit/>
          </a:bodyPr>
          <a:lstStyle/>
          <a:p>
            <a:r>
              <a:rPr lang="en-US" sz="1100" dirty="0" smtClean="0"/>
              <a:t>Source: Computer Architecture A Quantitative Approach</a:t>
            </a:r>
            <a:endParaRPr lang="en-US" sz="11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4"/>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1"/>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animBg="1"/>
      <p:bldP spid="11" grpId="0" animBg="1"/>
      <p:bldP spid="12" grpId="0"/>
      <p:bldP spid="13" grpId="0"/>
      <p:bldP spid="14" grpId="0" animBg="1"/>
      <p:bldP spid="15" grpId="0"/>
      <p:bldP spid="18" grpId="0"/>
      <p:bldP spid="19" grpId="0" animBg="1"/>
      <p:bldP spid="31" grpId="0"/>
      <p:bldP spid="20"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5" name="Picture 7"/>
          <p:cNvPicPr>
            <a:picLocks noChangeAspect="1" noChangeArrowheads="1"/>
          </p:cNvPicPr>
          <p:nvPr/>
        </p:nvPicPr>
        <p:blipFill>
          <a:blip r:embed="rId3" cstate="print"/>
          <a:srcRect/>
          <a:stretch>
            <a:fillRect/>
          </a:stretch>
        </p:blipFill>
        <p:spPr bwMode="auto">
          <a:xfrm>
            <a:off x="4690577" y="3886200"/>
            <a:ext cx="4301023" cy="2362200"/>
          </a:xfrm>
          <a:prstGeom prst="rect">
            <a:avLst/>
          </a:prstGeom>
          <a:noFill/>
          <a:ln w="9525">
            <a:noFill/>
            <a:miter lim="800000"/>
            <a:headEnd/>
            <a:tailEnd/>
          </a:ln>
          <a:effectLst/>
        </p:spPr>
      </p:pic>
      <p:pic>
        <p:nvPicPr>
          <p:cNvPr id="2054" name="Picture 6"/>
          <p:cNvPicPr>
            <a:picLocks noChangeAspect="1" noChangeArrowheads="1"/>
          </p:cNvPicPr>
          <p:nvPr/>
        </p:nvPicPr>
        <p:blipFill>
          <a:blip r:embed="rId4" cstate="print"/>
          <a:srcRect/>
          <a:stretch>
            <a:fillRect/>
          </a:stretch>
        </p:blipFill>
        <p:spPr bwMode="auto">
          <a:xfrm>
            <a:off x="152400" y="3852460"/>
            <a:ext cx="4419600" cy="2462729"/>
          </a:xfrm>
          <a:prstGeom prst="rect">
            <a:avLst/>
          </a:prstGeom>
          <a:noFill/>
          <a:ln w="9525">
            <a:noFill/>
            <a:miter lim="800000"/>
            <a:headEnd/>
            <a:tailEnd/>
          </a:ln>
          <a:effectLst/>
        </p:spPr>
      </p:pic>
      <p:pic>
        <p:nvPicPr>
          <p:cNvPr id="2053" name="Picture 5"/>
          <p:cNvPicPr>
            <a:picLocks noChangeAspect="1" noChangeArrowheads="1"/>
          </p:cNvPicPr>
          <p:nvPr/>
        </p:nvPicPr>
        <p:blipFill>
          <a:blip r:embed="rId5" cstate="print"/>
          <a:srcRect/>
          <a:stretch>
            <a:fillRect/>
          </a:stretch>
        </p:blipFill>
        <p:spPr bwMode="auto">
          <a:xfrm>
            <a:off x="4737205" y="1376904"/>
            <a:ext cx="4178195" cy="2280695"/>
          </a:xfrm>
          <a:prstGeom prst="rect">
            <a:avLst/>
          </a:prstGeom>
          <a:noFill/>
          <a:ln w="9525">
            <a:noFill/>
            <a:miter lim="800000"/>
            <a:headEnd/>
            <a:tailEnd/>
          </a:ln>
          <a:effectLst/>
        </p:spPr>
      </p:pic>
      <p:pic>
        <p:nvPicPr>
          <p:cNvPr id="2052" name="Picture 4"/>
          <p:cNvPicPr>
            <a:picLocks noChangeAspect="1" noChangeArrowheads="1"/>
          </p:cNvPicPr>
          <p:nvPr/>
        </p:nvPicPr>
        <p:blipFill>
          <a:blip r:embed="rId6" cstate="print"/>
          <a:srcRect/>
          <a:stretch>
            <a:fillRect/>
          </a:stretch>
        </p:blipFill>
        <p:spPr bwMode="auto">
          <a:xfrm>
            <a:off x="152400" y="1371600"/>
            <a:ext cx="4452937" cy="2347285"/>
          </a:xfrm>
          <a:prstGeom prst="rect">
            <a:avLst/>
          </a:prstGeom>
          <a:noFill/>
          <a:ln w="9525">
            <a:noFill/>
            <a:miter lim="800000"/>
            <a:headEnd/>
            <a:tailEnd/>
          </a:ln>
          <a:effectLst/>
        </p:spPr>
      </p:pic>
      <p:sp>
        <p:nvSpPr>
          <p:cNvPr id="2" name="标题 1"/>
          <p:cNvSpPr>
            <a:spLocks noGrp="1"/>
          </p:cNvSpPr>
          <p:nvPr>
            <p:ph type="title"/>
          </p:nvPr>
        </p:nvSpPr>
        <p:spPr>
          <a:xfrm>
            <a:off x="533400" y="254000"/>
            <a:ext cx="7924800" cy="736600"/>
          </a:xfrm>
        </p:spPr>
        <p:txBody>
          <a:bodyPr/>
          <a:lstStyle/>
          <a:p>
            <a:r>
              <a:rPr lang="en-US" sz="2800" dirty="0" smtClean="0"/>
              <a:t>APC &amp; IPC with Different Configurations</a:t>
            </a:r>
            <a:endParaRPr lang="en-US" sz="28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smtClean="0"/>
              <a:t>Experiments Results</a:t>
            </a:r>
            <a:endParaRPr lang="en-US" dirty="0"/>
          </a:p>
        </p:txBody>
      </p:sp>
      <p:sp>
        <p:nvSpPr>
          <p:cNvPr id="3" name="内容占位符 2"/>
          <p:cNvSpPr>
            <a:spLocks noGrp="1"/>
          </p:cNvSpPr>
          <p:nvPr>
            <p:ph idx="1"/>
          </p:nvPr>
        </p:nvSpPr>
        <p:spPr/>
        <p:txBody>
          <a:bodyPr/>
          <a:lstStyle/>
          <a:p>
            <a:r>
              <a:rPr lang="en-US" dirty="0" smtClean="0"/>
              <a:t>APC has the highest correlation coefficient value with IPC, the average value for all application is 0.9632</a:t>
            </a:r>
          </a:p>
          <a:p>
            <a:pPr lvl="1"/>
            <a:r>
              <a:rPr lang="en-US" sz="2000" dirty="0" smtClean="0"/>
              <a:t>APC and IPC has a directly dominant relationship</a:t>
            </a:r>
          </a:p>
          <a:p>
            <a:r>
              <a:rPr lang="en-US" dirty="0" smtClean="0"/>
              <a:t>AMAT has the second highest correlation with IPC, with an average value of -0.9393</a:t>
            </a:r>
          </a:p>
          <a:p>
            <a:pPr lvl="1"/>
            <a:r>
              <a:rPr lang="en-US" sz="2000" dirty="0" smtClean="0"/>
              <a:t>AMAT is a pretty good metric in reflecting memory performance variation without considering Non-blocking cache optimization</a:t>
            </a:r>
          </a:p>
          <a:p>
            <a:r>
              <a:rPr lang="en-US" dirty="0" smtClean="0"/>
              <a:t>For other metrics, there are some misleading indications </a:t>
            </a:r>
          </a:p>
          <a:p>
            <a:pPr lvl="1"/>
            <a:endParaRPr lang="en-US" sz="14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sz="2800" dirty="0" smtClean="0"/>
              <a:t>APC &amp; IPC: Changing Cache Parallelism</a:t>
            </a:r>
            <a:endParaRPr lang="en-US" sz="2800" dirty="0"/>
          </a:p>
        </p:txBody>
      </p:sp>
      <p:sp>
        <p:nvSpPr>
          <p:cNvPr id="3" name="内容占位符 2"/>
          <p:cNvSpPr>
            <a:spLocks noGrp="1"/>
          </p:cNvSpPr>
          <p:nvPr>
            <p:ph idx="1"/>
          </p:nvPr>
        </p:nvSpPr>
        <p:spPr>
          <a:xfrm>
            <a:off x="457200" y="4343400"/>
            <a:ext cx="8229600" cy="1930400"/>
          </a:xfrm>
        </p:spPr>
        <p:txBody>
          <a:bodyPr/>
          <a:lstStyle/>
          <a:p>
            <a:r>
              <a:rPr lang="en-US" sz="2000" dirty="0" smtClean="0"/>
              <a:t>Changing the number of MSHR entries (1</a:t>
            </a:r>
            <a:r>
              <a:rPr lang="en-US" sz="2000" dirty="0" smtClean="0">
                <a:sym typeface="Wingdings" pitchFamily="2" charset="2"/>
              </a:rPr>
              <a:t>21016</a:t>
            </a:r>
            <a:r>
              <a:rPr lang="en-US" sz="2000" dirty="0" smtClean="0"/>
              <a:t>)</a:t>
            </a:r>
          </a:p>
          <a:p>
            <a:r>
              <a:rPr lang="en-US" sz="2000" dirty="0" smtClean="0"/>
              <a:t>APC still has the dominant correlation, with average value of 0.9656</a:t>
            </a:r>
          </a:p>
          <a:p>
            <a:r>
              <a:rPr lang="en-US" sz="2000" dirty="0" smtClean="0"/>
              <a:t>AMAT does not correlate with IPC for most applications</a:t>
            </a:r>
          </a:p>
          <a:p>
            <a:pPr lvl="1"/>
            <a:r>
              <a:rPr lang="en-US" sz="1600" dirty="0" smtClean="0"/>
              <a:t>APC record the CPU blocked cycles by MSHR cycles</a:t>
            </a:r>
          </a:p>
          <a:p>
            <a:pPr lvl="1"/>
            <a:r>
              <a:rPr lang="en-US" sz="1600" dirty="0" smtClean="0"/>
              <a:t>AMAT cannot records block cycles, it only measure the issued memory requests</a:t>
            </a:r>
          </a:p>
          <a:p>
            <a:pPr lvl="1"/>
            <a:endParaRPr lang="en-US" sz="1200" dirty="0"/>
          </a:p>
        </p:txBody>
      </p:sp>
      <p:pic>
        <p:nvPicPr>
          <p:cNvPr id="3075" name="Picture 3"/>
          <p:cNvPicPr>
            <a:picLocks noChangeAspect="1" noChangeArrowheads="1"/>
          </p:cNvPicPr>
          <p:nvPr/>
        </p:nvPicPr>
        <p:blipFill>
          <a:blip r:embed="rId3" cstate="print"/>
          <a:srcRect/>
          <a:stretch>
            <a:fillRect/>
          </a:stretch>
        </p:blipFill>
        <p:spPr bwMode="auto">
          <a:xfrm>
            <a:off x="1494783" y="1185394"/>
            <a:ext cx="5668017" cy="3081806"/>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smtClean="0"/>
              <a:t>Exhausted Testing </a:t>
            </a:r>
            <a:endParaRPr lang="en-US" dirty="0"/>
          </a:p>
        </p:txBody>
      </p:sp>
      <p:sp>
        <p:nvSpPr>
          <p:cNvPr id="3" name="内容占位符 2"/>
          <p:cNvSpPr>
            <a:spLocks noGrp="1"/>
          </p:cNvSpPr>
          <p:nvPr>
            <p:ph idx="1"/>
          </p:nvPr>
        </p:nvSpPr>
        <p:spPr>
          <a:xfrm>
            <a:off x="762000" y="1295400"/>
            <a:ext cx="7835900" cy="4927600"/>
          </a:xfrm>
        </p:spPr>
        <p:txBody>
          <a:bodyPr/>
          <a:lstStyle/>
          <a:p>
            <a:r>
              <a:rPr lang="en-US" dirty="0" smtClean="0"/>
              <a:t>With different benchmarks, and with different configurations</a:t>
            </a:r>
          </a:p>
          <a:p>
            <a:r>
              <a:rPr lang="en-US" dirty="0" smtClean="0"/>
              <a:t>With advanced cache technologies</a:t>
            </a:r>
          </a:p>
          <a:p>
            <a:pPr lvl="1">
              <a:spcBef>
                <a:spcPts val="0"/>
              </a:spcBef>
            </a:pPr>
            <a:r>
              <a:rPr lang="en-US" dirty="0" smtClean="0"/>
              <a:t>Non-block cache</a:t>
            </a:r>
          </a:p>
          <a:p>
            <a:pPr lvl="1">
              <a:spcBef>
                <a:spcPts val="0"/>
              </a:spcBef>
            </a:pPr>
            <a:r>
              <a:rPr lang="en-US" dirty="0" smtClean="0"/>
              <a:t>Pipelined cache</a:t>
            </a:r>
          </a:p>
          <a:p>
            <a:pPr lvl="1">
              <a:spcBef>
                <a:spcPts val="0"/>
              </a:spcBef>
            </a:pPr>
            <a:r>
              <a:rPr lang="en-US" dirty="0" smtClean="0"/>
              <a:t>Multi-port cache</a:t>
            </a:r>
          </a:p>
          <a:p>
            <a:pPr lvl="1">
              <a:spcBef>
                <a:spcPts val="0"/>
              </a:spcBef>
            </a:pPr>
            <a:r>
              <a:rPr lang="en-US" dirty="0" smtClean="0"/>
              <a:t>Hardware prefetcher</a:t>
            </a:r>
          </a:p>
          <a:p>
            <a:r>
              <a:rPr lang="en-US" dirty="0" smtClean="0"/>
              <a:t>With single core or </a:t>
            </a:r>
            <a:r>
              <a:rPr lang="en-US" dirty="0" err="1" smtClean="0"/>
              <a:t>multicore</a:t>
            </a:r>
            <a:endParaRPr lang="en-US" dirty="0" smtClean="0"/>
          </a:p>
          <a:p>
            <a:r>
              <a:rPr lang="en-US" sz="3200" b="1" dirty="0" smtClean="0">
                <a:solidFill>
                  <a:srgbClr val="FF0000"/>
                </a:solidFill>
              </a:rPr>
              <a:t>APC always has the highest CC values among all the memory metrics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animEffect transition="in" filter="checkerboard(across)">
                                      <p:cBhvr>
                                        <p:cTn id="7"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smtClean="0"/>
              <a:t>APC Applications</a:t>
            </a:r>
            <a:endParaRPr lang="en-US" dirty="0"/>
          </a:p>
        </p:txBody>
      </p:sp>
      <p:sp>
        <p:nvSpPr>
          <p:cNvPr id="3" name="内容占位符 2"/>
          <p:cNvSpPr>
            <a:spLocks noGrp="1"/>
          </p:cNvSpPr>
          <p:nvPr>
            <p:ph idx="1"/>
          </p:nvPr>
        </p:nvSpPr>
        <p:spPr>
          <a:xfrm>
            <a:off x="609600" y="1295400"/>
            <a:ext cx="7988300" cy="4724400"/>
          </a:xfrm>
        </p:spPr>
        <p:txBody>
          <a:bodyPr/>
          <a:lstStyle/>
          <a:p>
            <a:r>
              <a:rPr lang="en-US" dirty="0" smtClean="0"/>
              <a:t>Find the lowest level that has a dominating correlation with IPC</a:t>
            </a:r>
          </a:p>
          <a:p>
            <a:r>
              <a:rPr lang="en-US" dirty="0" smtClean="0"/>
              <a:t>Find the contribution of concurrence</a:t>
            </a:r>
          </a:p>
          <a:p>
            <a:r>
              <a:rPr lang="en-US" dirty="0" smtClean="0"/>
              <a:t>Quantitatively </a:t>
            </a:r>
            <a:r>
              <a:rPr lang="en-US" b="1" dirty="0" smtClean="0">
                <a:solidFill>
                  <a:srgbClr val="FF0000"/>
                </a:solidFill>
              </a:rPr>
              <a:t>define data intensiveness</a:t>
            </a:r>
          </a:p>
          <a:p>
            <a:r>
              <a:rPr lang="en-US" dirty="0" smtClean="0"/>
              <a:t>Provide a mean to study the </a:t>
            </a:r>
            <a:r>
              <a:rPr lang="en-US" dirty="0" smtClean="0">
                <a:solidFill>
                  <a:srgbClr val="FF0000"/>
                </a:solidFill>
              </a:rPr>
              <a:t>matching </a:t>
            </a:r>
            <a:r>
              <a:rPr lang="en-US" dirty="0" smtClean="0"/>
              <a:t>between memory organization and microprocessor architecture, </a:t>
            </a:r>
          </a:p>
          <a:p>
            <a:r>
              <a:rPr lang="en-US" dirty="0" smtClean="0"/>
              <a:t>Provide a mean to study the </a:t>
            </a:r>
            <a:r>
              <a:rPr lang="en-US" dirty="0" smtClean="0">
                <a:solidFill>
                  <a:srgbClr val="FF0000"/>
                </a:solidFill>
              </a:rPr>
              <a:t>matching </a:t>
            </a:r>
            <a:r>
              <a:rPr lang="en-US" dirty="0" smtClean="0"/>
              <a:t>between memory organization and a given application</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sz="3200" dirty="0" smtClean="0"/>
              <a:t>A Definition of Data Intensiveness</a:t>
            </a:r>
            <a:endParaRPr lang="en-US" sz="3200" dirty="0"/>
          </a:p>
        </p:txBody>
      </p:sp>
      <p:sp>
        <p:nvSpPr>
          <p:cNvPr id="3" name="内容占位符 2"/>
          <p:cNvSpPr>
            <a:spLocks noGrp="1"/>
          </p:cNvSpPr>
          <p:nvPr>
            <p:ph idx="1"/>
          </p:nvPr>
        </p:nvSpPr>
        <p:spPr>
          <a:xfrm>
            <a:off x="698500" y="1219200"/>
            <a:ext cx="7988300" cy="4927600"/>
          </a:xfrm>
        </p:spPr>
        <p:txBody>
          <a:bodyPr/>
          <a:lstStyle/>
          <a:p>
            <a:r>
              <a:rPr lang="en-US" sz="2600" dirty="0" smtClean="0"/>
              <a:t>The IPC and APC correlation value provides a quantitative definition of data intensive</a:t>
            </a:r>
          </a:p>
          <a:p>
            <a:r>
              <a:rPr lang="en-US" sz="2600" dirty="0" smtClean="0"/>
              <a:t>Use the correlation value of </a:t>
            </a:r>
            <a:r>
              <a:rPr lang="en-US" sz="2600" b="1" dirty="0" smtClean="0">
                <a:solidFill>
                  <a:srgbClr val="FF0000"/>
                </a:solidFill>
              </a:rPr>
              <a:t>APC</a:t>
            </a:r>
            <a:r>
              <a:rPr lang="en-US" sz="2600" b="1" baseline="-25000" dirty="0" smtClean="0">
                <a:solidFill>
                  <a:srgbClr val="FF0000"/>
                </a:solidFill>
              </a:rPr>
              <a:t>M</a:t>
            </a:r>
            <a:r>
              <a:rPr lang="en-US" sz="2600" dirty="0" smtClean="0"/>
              <a:t> to quantify the degree of data intensive</a:t>
            </a:r>
          </a:p>
          <a:p>
            <a:pPr lvl="1"/>
            <a:r>
              <a:rPr lang="en-US" sz="2000" dirty="0" smtClean="0"/>
              <a:t>Do not count data re-use as part of data-intensiveness unless it has to be read from main memory again</a:t>
            </a:r>
          </a:p>
          <a:p>
            <a:pPr lvl="1"/>
            <a:r>
              <a:rPr lang="en-US" sz="2000" dirty="0" smtClean="0"/>
              <a:t>Assuming the "memory-wall" problem is actually due to the slow speed of main memory</a:t>
            </a:r>
          </a:p>
          <a:p>
            <a:pPr lvl="1"/>
            <a:r>
              <a:rPr lang="en-US" sz="2000" dirty="0" smtClean="0"/>
              <a:t>Could define differently for small kernel application or off-core application</a:t>
            </a:r>
            <a:endParaRPr lang="en-US" sz="2000" dirty="0"/>
          </a:p>
        </p:txBody>
      </p:sp>
      <p:sp>
        <p:nvSpPr>
          <p:cNvPr id="4" name="Rectangle 3"/>
          <p:cNvSpPr/>
          <p:nvPr/>
        </p:nvSpPr>
        <p:spPr>
          <a:xfrm>
            <a:off x="1905000" y="5562600"/>
            <a:ext cx="5791200" cy="523220"/>
          </a:xfrm>
          <a:prstGeom prst="rect">
            <a:avLst/>
          </a:prstGeom>
        </p:spPr>
        <p:txBody>
          <a:bodyPr wrap="square">
            <a:spAutoFit/>
          </a:bodyPr>
          <a:lstStyle/>
          <a:p>
            <a:r>
              <a:rPr lang="en-US" sz="2800" dirty="0" err="1" smtClean="0"/>
              <a:t>coe</a:t>
            </a:r>
            <a:r>
              <a:rPr lang="en-US" sz="2800" dirty="0" smtClean="0"/>
              <a:t>(APC</a:t>
            </a:r>
            <a:r>
              <a:rPr lang="en-US" sz="2800" baseline="-25000" dirty="0" smtClean="0"/>
              <a:t>M</a:t>
            </a:r>
            <a:r>
              <a:rPr lang="en-US" sz="2800" dirty="0" smtClean="0"/>
              <a:t>, IPC) ≥ 0.9 </a:t>
            </a:r>
            <a:endParaRPr lang="en-US" sz="2800" dirty="0"/>
          </a:p>
        </p:txBody>
      </p:sp>
      <p:sp>
        <p:nvSpPr>
          <p:cNvPr id="5" name="TextBox 4"/>
          <p:cNvSpPr txBox="1"/>
          <p:nvPr/>
        </p:nvSpPr>
        <p:spPr>
          <a:xfrm>
            <a:off x="609600" y="4876800"/>
            <a:ext cx="2073003" cy="584775"/>
          </a:xfrm>
          <a:prstGeom prst="rect">
            <a:avLst/>
          </a:prstGeom>
          <a:noFill/>
        </p:spPr>
        <p:txBody>
          <a:bodyPr wrap="none" rtlCol="0">
            <a:spAutoFit/>
          </a:bodyPr>
          <a:lstStyle/>
          <a:p>
            <a:r>
              <a:rPr lang="en-US" sz="3200" i="1" dirty="0" smtClean="0">
                <a:solidFill>
                  <a:srgbClr val="114FFB"/>
                </a:solidFill>
                <a:effectLst>
                  <a:outerShdw blurRad="38100" dist="38100" dir="2700000" algn="tl">
                    <a:srgbClr val="000000">
                      <a:alpha val="43137"/>
                    </a:srgbClr>
                  </a:outerShdw>
                </a:effectLst>
              </a:rPr>
              <a:t>Definition</a:t>
            </a:r>
            <a:endParaRPr lang="en-US" sz="3200" i="1" dirty="0">
              <a:solidFill>
                <a:srgbClr val="114FFB"/>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2000" fill="hold"/>
                                        <p:tgtEl>
                                          <p:spTgt spid="5"/>
                                        </p:tgtEl>
                                        <p:attrNameLst>
                                          <p:attrName>ppt_x</p:attrName>
                                        </p:attrNameLst>
                                      </p:cBhvr>
                                      <p:tavLst>
                                        <p:tav tm="0">
                                          <p:val>
                                            <p:strVal val="0-#ppt_w/2"/>
                                          </p:val>
                                        </p:tav>
                                        <p:tav tm="100000">
                                          <p:val>
                                            <p:strVal val="#ppt_x"/>
                                          </p:val>
                                        </p:tav>
                                      </p:tavLst>
                                    </p:anim>
                                    <p:anim calcmode="lin" valueType="num">
                                      <p:cBhvr additive="base">
                                        <p:cTn id="8" dur="2000" fill="hold"/>
                                        <p:tgtEl>
                                          <p:spTgt spid="5"/>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2000" fill="hold"/>
                                        <p:tgtEl>
                                          <p:spTgt spid="4"/>
                                        </p:tgtEl>
                                        <p:attrNameLst>
                                          <p:attrName>ppt_x</p:attrName>
                                        </p:attrNameLst>
                                      </p:cBhvr>
                                      <p:tavLst>
                                        <p:tav tm="0">
                                          <p:val>
                                            <p:strVal val="0-#ppt_w/2"/>
                                          </p:val>
                                        </p:tav>
                                        <p:tav tm="100000">
                                          <p:val>
                                            <p:strVal val="#ppt_x"/>
                                          </p:val>
                                        </p:tav>
                                      </p:tavLst>
                                    </p:anim>
                                    <p:anim calcmode="lin" valueType="num">
                                      <p:cBhvr additive="base">
                                        <p:cTn id="12" dur="20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3"/>
          <p:cNvPicPr>
            <a:picLocks noChangeAspect="1" noChangeArrowheads="1"/>
          </p:cNvPicPr>
          <p:nvPr/>
        </p:nvPicPr>
        <p:blipFill>
          <a:blip r:embed="rId3" cstate="print"/>
          <a:srcRect/>
          <a:stretch>
            <a:fillRect/>
          </a:stretch>
        </p:blipFill>
        <p:spPr bwMode="auto">
          <a:xfrm>
            <a:off x="1928811" y="1143000"/>
            <a:ext cx="5386389" cy="3224213"/>
          </a:xfrm>
          <a:prstGeom prst="rect">
            <a:avLst/>
          </a:prstGeom>
          <a:noFill/>
          <a:ln w="9525">
            <a:noFill/>
            <a:miter lim="800000"/>
            <a:headEnd/>
            <a:tailEnd/>
          </a:ln>
          <a:effectLst/>
        </p:spPr>
      </p:pic>
      <p:sp>
        <p:nvSpPr>
          <p:cNvPr id="2" name="标题 1"/>
          <p:cNvSpPr>
            <a:spLocks noGrp="1"/>
          </p:cNvSpPr>
          <p:nvPr>
            <p:ph type="title"/>
          </p:nvPr>
        </p:nvSpPr>
        <p:spPr/>
        <p:txBody>
          <a:bodyPr/>
          <a:lstStyle/>
          <a:p>
            <a:r>
              <a:rPr lang="en-US" dirty="0" smtClean="0"/>
              <a:t>Data-intensive Definition</a:t>
            </a:r>
            <a:endParaRPr lang="en-US" dirty="0"/>
          </a:p>
        </p:txBody>
      </p:sp>
      <p:sp>
        <p:nvSpPr>
          <p:cNvPr id="3" name="内容占位符 2"/>
          <p:cNvSpPr>
            <a:spLocks noGrp="1"/>
          </p:cNvSpPr>
          <p:nvPr>
            <p:ph idx="1"/>
          </p:nvPr>
        </p:nvSpPr>
        <p:spPr>
          <a:xfrm>
            <a:off x="533400" y="4343400"/>
            <a:ext cx="8077200" cy="2133600"/>
          </a:xfrm>
        </p:spPr>
        <p:txBody>
          <a:bodyPr/>
          <a:lstStyle/>
          <a:p>
            <a:r>
              <a:rPr lang="en-US" sz="2000" dirty="0" smtClean="0"/>
              <a:t>The correlation value of APC</a:t>
            </a:r>
            <a:r>
              <a:rPr lang="en-US" sz="2000" baseline="-25000" dirty="0" smtClean="0"/>
              <a:t>M</a:t>
            </a:r>
            <a:r>
              <a:rPr lang="en-US" sz="2000" dirty="0" smtClean="0"/>
              <a:t> are divided into three intervals, that is (-1, 0.3), [0.3, 0.9), [0.9, 1)</a:t>
            </a:r>
          </a:p>
          <a:p>
            <a:r>
              <a:rPr lang="en-US" sz="2000" dirty="0" smtClean="0"/>
              <a:t>Reason for picking 0.9 as the threshold </a:t>
            </a:r>
          </a:p>
          <a:p>
            <a:pPr lvl="1">
              <a:buNone/>
            </a:pPr>
            <a:r>
              <a:rPr lang="en-US" sz="1600" dirty="0" smtClean="0"/>
              <a:t>According to mathematical definition of correlation coefficient</a:t>
            </a:r>
          </a:p>
          <a:p>
            <a:pPr lvl="1">
              <a:buNone/>
            </a:pPr>
            <a:endParaRPr lang="en-US" sz="1400" dirty="0" smtClean="0"/>
          </a:p>
          <a:p>
            <a:pPr marL="177800" lvl="1" indent="0">
              <a:buNone/>
            </a:pPr>
            <a:r>
              <a:rPr lang="en-US" sz="2000" dirty="0" smtClean="0"/>
              <a:t>When CC &gt;= 0.9, then the two variables have a dominant relation</a:t>
            </a:r>
          </a:p>
        </p:txBody>
      </p:sp>
      <p:sp>
        <p:nvSpPr>
          <p:cNvPr id="6" name="圆角矩形 5"/>
          <p:cNvSpPr/>
          <p:nvPr/>
        </p:nvSpPr>
        <p:spPr bwMode="auto">
          <a:xfrm>
            <a:off x="2362200" y="1143000"/>
            <a:ext cx="2423160" cy="2057400"/>
          </a:xfrm>
          <a:prstGeom prst="roundRect">
            <a:avLst/>
          </a:prstGeom>
          <a:noFill/>
          <a:ln w="19050" cap="flat" cmpd="sng" algn="ctr">
            <a:solidFill>
              <a:srgbClr val="FF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1600" b="1" i="0" u="none" strike="noStrike" cap="none" normalizeH="0" baseline="0" smtClean="0">
              <a:ln>
                <a:noFill/>
              </a:ln>
              <a:solidFill>
                <a:schemeClr val="hlink"/>
              </a:solidFill>
              <a:effectLst/>
              <a:latin typeface="Arial" charset="0"/>
            </a:endParaRPr>
          </a:p>
        </p:txBody>
      </p:sp>
      <p:sp>
        <p:nvSpPr>
          <p:cNvPr id="7" name="圆角矩形 6"/>
          <p:cNvSpPr/>
          <p:nvPr/>
        </p:nvSpPr>
        <p:spPr bwMode="auto">
          <a:xfrm>
            <a:off x="4800600" y="1143000"/>
            <a:ext cx="1783080" cy="1143000"/>
          </a:xfrm>
          <a:prstGeom prst="roundRect">
            <a:avLst/>
          </a:prstGeom>
          <a:noFill/>
          <a:ln w="19050" cap="flat" cmpd="sng" algn="ctr">
            <a:solidFill>
              <a:srgbClr val="114FFB"/>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1600" b="1" i="0" u="none" strike="noStrike" cap="none" normalizeH="0" baseline="0" smtClean="0">
              <a:ln>
                <a:noFill/>
              </a:ln>
              <a:solidFill>
                <a:schemeClr val="hlink"/>
              </a:solidFill>
              <a:effectLst/>
              <a:latin typeface="Arial" charset="0"/>
            </a:endParaRPr>
          </a:p>
        </p:txBody>
      </p:sp>
      <p:sp>
        <p:nvSpPr>
          <p:cNvPr id="8" name="椭圆 7"/>
          <p:cNvSpPr/>
          <p:nvPr/>
        </p:nvSpPr>
        <p:spPr bwMode="auto">
          <a:xfrm>
            <a:off x="6629400" y="1143000"/>
            <a:ext cx="548640" cy="1188720"/>
          </a:xfrm>
          <a:prstGeom prst="ellipse">
            <a:avLst/>
          </a:prstGeom>
          <a:noFill/>
          <a:ln w="25400" cap="flat" cmpd="sng" algn="ctr">
            <a:solidFill>
              <a:srgbClr val="FF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1600" b="1" i="0" u="none" strike="noStrike" cap="none" normalizeH="0" baseline="0" smtClean="0">
              <a:ln>
                <a:noFill/>
              </a:ln>
              <a:solidFill>
                <a:schemeClr val="hlink"/>
              </a:solidFill>
              <a:effectLst/>
              <a:latin typeface="Arial" charset="0"/>
            </a:endParaRPr>
          </a:p>
        </p:txBody>
      </p:sp>
      <p:sp>
        <p:nvSpPr>
          <p:cNvPr id="10957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1000" fill="hold"/>
                                        <p:tgtEl>
                                          <p:spTgt spid="6"/>
                                        </p:tgtEl>
                                        <p:attrNameLst>
                                          <p:attrName>ppt_x</p:attrName>
                                        </p:attrNameLst>
                                      </p:cBhvr>
                                      <p:tavLst>
                                        <p:tav tm="0">
                                          <p:val>
                                            <p:strVal val="0-#ppt_w/2"/>
                                          </p:val>
                                        </p:tav>
                                        <p:tav tm="100000">
                                          <p:val>
                                            <p:strVal val="#ppt_x"/>
                                          </p:val>
                                        </p:tav>
                                      </p:tavLst>
                                    </p:anim>
                                    <p:anim calcmode="lin" valueType="num">
                                      <p:cBhvr additive="base">
                                        <p:cTn id="12" dur="1000" fill="hold"/>
                                        <p:tgtEl>
                                          <p:spTgt spid="6"/>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anim calcmode="lin" valueType="num">
                                      <p:cBhvr additive="base">
                                        <p:cTn id="15" dur="1000" fill="hold"/>
                                        <p:tgtEl>
                                          <p:spTgt spid="7"/>
                                        </p:tgtEl>
                                        <p:attrNameLst>
                                          <p:attrName>ppt_x</p:attrName>
                                        </p:attrNameLst>
                                      </p:cBhvr>
                                      <p:tavLst>
                                        <p:tav tm="0">
                                          <p:val>
                                            <p:strVal val="0-#ppt_w/2"/>
                                          </p:val>
                                        </p:tav>
                                        <p:tav tm="100000">
                                          <p:val>
                                            <p:strVal val="#ppt_x"/>
                                          </p:val>
                                        </p:tav>
                                      </p:tavLst>
                                    </p:anim>
                                    <p:anim calcmode="lin" valueType="num">
                                      <p:cBhvr additive="base">
                                        <p:cTn id="16" dur="1000" fill="hold"/>
                                        <p:tgtEl>
                                          <p:spTgt spid="7"/>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1000" fill="hold"/>
                                        <p:tgtEl>
                                          <p:spTgt spid="8"/>
                                        </p:tgtEl>
                                        <p:attrNameLst>
                                          <p:attrName>ppt_x</p:attrName>
                                        </p:attrNameLst>
                                      </p:cBhvr>
                                      <p:tavLst>
                                        <p:tav tm="0">
                                          <p:val>
                                            <p:strVal val="0-#ppt_w/2"/>
                                          </p:val>
                                        </p:tav>
                                        <p:tav tm="100000">
                                          <p:val>
                                            <p:strVal val="#ppt_x"/>
                                          </p:val>
                                        </p:tav>
                                      </p:tavLst>
                                    </p:anim>
                                    <p:anim calcmode="lin" valueType="num">
                                      <p:cBhvr additive="base">
                                        <p:cTn id="20" dur="10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6" grpId="0" animBg="1"/>
      <p:bldP spid="7" grpId="0" animBg="1"/>
      <p:bldP spid="8"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smtClean="0"/>
              <a:t>Related Work</a:t>
            </a:r>
            <a:endParaRPr lang="en-US" dirty="0"/>
          </a:p>
        </p:txBody>
      </p:sp>
      <p:sp>
        <p:nvSpPr>
          <p:cNvPr id="3" name="内容占位符 2"/>
          <p:cNvSpPr>
            <a:spLocks noGrp="1"/>
          </p:cNvSpPr>
          <p:nvPr>
            <p:ph idx="1"/>
          </p:nvPr>
        </p:nvSpPr>
        <p:spPr>
          <a:xfrm>
            <a:off x="533400" y="1066800"/>
            <a:ext cx="8305800" cy="5638800"/>
          </a:xfrm>
        </p:spPr>
        <p:txBody>
          <a:bodyPr/>
          <a:lstStyle/>
          <a:p>
            <a:r>
              <a:rPr lang="en-US" sz="2800" dirty="0" smtClean="0"/>
              <a:t>Traditional Memory Metrics</a:t>
            </a:r>
          </a:p>
          <a:p>
            <a:pPr lvl="1"/>
            <a:r>
              <a:rPr lang="en-US" sz="2000" dirty="0" smtClean="0"/>
              <a:t>Miss Rate (MR), Miss Per Kilo-Instructions (MPKI), </a:t>
            </a:r>
          </a:p>
          <a:p>
            <a:pPr lvl="1"/>
            <a:r>
              <a:rPr lang="en-US" sz="2000" dirty="0" smtClean="0"/>
              <a:t>Average Miss Penalty (AMP), Average Memory Access Time (AMAT)</a:t>
            </a:r>
          </a:p>
          <a:p>
            <a:r>
              <a:rPr lang="en-US" sz="2800" dirty="0" smtClean="0"/>
              <a:t>Memory Level Parallelism (MLP)</a:t>
            </a:r>
          </a:p>
          <a:p>
            <a:pPr lvl="1"/>
            <a:r>
              <a:rPr lang="en-US" sz="2000" dirty="0" smtClean="0"/>
              <a:t>Average number of long-latency main memory outstanding accesses when there is at least one such outstanding access</a:t>
            </a:r>
          </a:p>
          <a:p>
            <a:pPr lvl="1"/>
            <a:endParaRPr lang="en-US" sz="2000" dirty="0" smtClean="0"/>
          </a:p>
          <a:p>
            <a:pPr lvl="1"/>
            <a:endParaRPr lang="en-US" sz="2000" dirty="0" smtClean="0"/>
          </a:p>
          <a:p>
            <a:pPr lvl="1"/>
            <a:endParaRPr lang="en-US" sz="2000" dirty="0" smtClean="0"/>
          </a:p>
          <a:p>
            <a:pPr lvl="1"/>
            <a:r>
              <a:rPr lang="en-US" sz="2000" dirty="0" smtClean="0"/>
              <a:t>Assuming each off-chip memory access has a constant latency, say </a:t>
            </a:r>
            <a:r>
              <a:rPr lang="en-US" sz="2000" i="1" dirty="0" smtClean="0"/>
              <a:t>m</a:t>
            </a:r>
            <a:r>
              <a:rPr lang="en-US" sz="2000" dirty="0" smtClean="0"/>
              <a:t> cycles, </a:t>
            </a:r>
            <a:r>
              <a:rPr lang="en-US" sz="2000" i="1" dirty="0" smtClean="0"/>
              <a:t>APC</a:t>
            </a:r>
            <a:r>
              <a:rPr lang="en-US" sz="2000" i="1" baseline="-25000" dirty="0" smtClean="0"/>
              <a:t>M</a:t>
            </a:r>
            <a:r>
              <a:rPr lang="en-US" sz="2000" dirty="0" smtClean="0"/>
              <a:t>=</a:t>
            </a:r>
            <a:r>
              <a:rPr lang="en-US" sz="2000" i="1" dirty="0" smtClean="0"/>
              <a:t>MLP</a:t>
            </a:r>
            <a:r>
              <a:rPr lang="en-US" sz="2000" dirty="0" smtClean="0"/>
              <a:t>/</a:t>
            </a:r>
            <a:r>
              <a:rPr lang="en-US" sz="2000" i="1" dirty="0" smtClean="0"/>
              <a:t>m</a:t>
            </a:r>
          </a:p>
          <a:p>
            <a:pPr lvl="1"/>
            <a:r>
              <a:rPr lang="en-US" sz="2000" dirty="0" smtClean="0"/>
              <a:t>That means APC</a:t>
            </a:r>
            <a:r>
              <a:rPr lang="en-US" sz="2000" baseline="-25000" dirty="0" smtClean="0"/>
              <a:t>M</a:t>
            </a:r>
            <a:r>
              <a:rPr lang="en-US" sz="2000" dirty="0" smtClean="0"/>
              <a:t> is directly proportional to MLP</a:t>
            </a:r>
          </a:p>
          <a:p>
            <a:pPr lvl="1"/>
            <a:r>
              <a:rPr lang="en-US" sz="2000" dirty="0" smtClean="0"/>
              <a:t>APC is superset of MLP</a:t>
            </a:r>
          </a:p>
          <a:p>
            <a:pPr lvl="2"/>
            <a:endParaRPr lang="en-US" dirty="0"/>
          </a:p>
        </p:txBody>
      </p:sp>
      <p:pic>
        <p:nvPicPr>
          <p:cNvPr id="113666" name="Picture 2"/>
          <p:cNvPicPr>
            <a:picLocks noChangeAspect="1" noChangeArrowheads="1"/>
          </p:cNvPicPr>
          <p:nvPr/>
        </p:nvPicPr>
        <p:blipFill>
          <a:blip r:embed="rId3" cstate="print"/>
          <a:srcRect/>
          <a:stretch>
            <a:fillRect/>
          </a:stretch>
        </p:blipFill>
        <p:spPr bwMode="auto">
          <a:xfrm>
            <a:off x="2490787" y="3733800"/>
            <a:ext cx="4046280" cy="9906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sz="4000" dirty="0" smtClean="0"/>
              <a:t>Conclusion</a:t>
            </a:r>
            <a:endParaRPr lang="en-US" sz="4000" dirty="0"/>
          </a:p>
        </p:txBody>
      </p:sp>
      <p:sp>
        <p:nvSpPr>
          <p:cNvPr id="3" name="内容占位符 2"/>
          <p:cNvSpPr>
            <a:spLocks noGrp="1"/>
          </p:cNvSpPr>
          <p:nvPr>
            <p:ph idx="1"/>
          </p:nvPr>
        </p:nvSpPr>
        <p:spPr>
          <a:xfrm>
            <a:off x="774700" y="1244600"/>
            <a:ext cx="7683500" cy="4927600"/>
          </a:xfrm>
        </p:spPr>
        <p:txBody>
          <a:bodyPr/>
          <a:lstStyle/>
          <a:p>
            <a:r>
              <a:rPr lang="en-US" dirty="0" smtClean="0"/>
              <a:t>Contribution</a:t>
            </a:r>
          </a:p>
          <a:p>
            <a:pPr lvl="1"/>
            <a:r>
              <a:rPr lang="en-US" dirty="0" smtClean="0"/>
              <a:t>Proposed new memory metric APC</a:t>
            </a:r>
          </a:p>
          <a:p>
            <a:pPr lvl="1"/>
            <a:r>
              <a:rPr lang="en-US" dirty="0" smtClean="0"/>
              <a:t>APC links memory performance to CPU performance</a:t>
            </a:r>
          </a:p>
          <a:p>
            <a:pPr lvl="1"/>
            <a:r>
              <a:rPr lang="en-US" dirty="0" smtClean="0"/>
              <a:t>APC links the performance of each tier of a memory hierarchy together</a:t>
            </a:r>
          </a:p>
          <a:p>
            <a:pPr lvl="1"/>
            <a:endParaRPr lang="en-US" dirty="0" smtClean="0"/>
          </a:p>
          <a:p>
            <a:r>
              <a:rPr lang="en-US" dirty="0" smtClean="0"/>
              <a:t>Future Work</a:t>
            </a:r>
          </a:p>
          <a:p>
            <a:pPr lvl="1"/>
            <a:r>
              <a:rPr lang="en-US" dirty="0" smtClean="0"/>
              <a:t>Extend to file system APC</a:t>
            </a:r>
            <a:r>
              <a:rPr lang="en-US" baseline="-25000" dirty="0" smtClean="0"/>
              <a:t>IO</a:t>
            </a:r>
          </a:p>
          <a:p>
            <a:pPr lvl="1"/>
            <a:r>
              <a:rPr lang="en-US" dirty="0" smtClean="0"/>
              <a:t>Extend to network environment </a:t>
            </a:r>
            <a:r>
              <a:rPr lang="en-US" dirty="0" err="1" smtClean="0"/>
              <a:t>APC</a:t>
            </a:r>
            <a:r>
              <a:rPr lang="en-US" baseline="-25000" dirty="0" err="1" smtClean="0"/>
              <a:t>Net</a:t>
            </a:r>
            <a:endParaRPr lang="en-US" baseline="-25000" dirty="0" smtClean="0"/>
          </a:p>
          <a:p>
            <a:pPr lvl="1"/>
            <a:r>
              <a:rPr lang="en-US" dirty="0" smtClean="0"/>
              <a:t>Measure APC</a:t>
            </a:r>
            <a:r>
              <a:rPr lang="en-US" baseline="-25000" dirty="0" smtClean="0"/>
              <a:t>M , </a:t>
            </a:r>
            <a:r>
              <a:rPr lang="en-US" dirty="0" smtClean="0"/>
              <a:t>APC</a:t>
            </a:r>
            <a:r>
              <a:rPr lang="en-US" baseline="-25000" dirty="0" smtClean="0"/>
              <a:t>IO ,</a:t>
            </a:r>
            <a:r>
              <a:rPr lang="en-US" dirty="0" smtClean="0"/>
              <a:t> and </a:t>
            </a:r>
            <a:r>
              <a:rPr lang="en-US" dirty="0" err="1" smtClean="0"/>
              <a:t>APC</a:t>
            </a:r>
            <a:r>
              <a:rPr lang="en-US" baseline="-25000" dirty="0" err="1" smtClean="0"/>
              <a:t>Net</a:t>
            </a:r>
            <a:r>
              <a:rPr lang="en-US" dirty="0" smtClean="0"/>
              <a:t> </a:t>
            </a:r>
          </a:p>
          <a:p>
            <a:pPr lvl="1"/>
            <a:r>
              <a:rPr lang="en-US" dirty="0" smtClean="0"/>
              <a:t>Use APC to analyze the bottleneck of data-centric algorithms</a:t>
            </a:r>
          </a:p>
          <a:p>
            <a:endParaRPr lang="en-US" dirty="0" err="1"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6" end="6"/>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8" end="8"/>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图表 6"/>
          <p:cNvGraphicFramePr/>
          <p:nvPr/>
        </p:nvGraphicFramePr>
        <p:xfrm>
          <a:off x="457200" y="1371600"/>
          <a:ext cx="7848600" cy="5257799"/>
        </p:xfrm>
        <a:graphic>
          <a:graphicData uri="http://schemas.openxmlformats.org/drawingml/2006/chart">
            <c:chart xmlns:c="http://schemas.openxmlformats.org/drawingml/2006/chart" xmlns:r="http://schemas.openxmlformats.org/officeDocument/2006/relationships" r:id="rId3"/>
          </a:graphicData>
        </a:graphic>
      </p:graphicFrame>
      <p:sp>
        <p:nvSpPr>
          <p:cNvPr id="2" name="标题 1"/>
          <p:cNvSpPr>
            <a:spLocks noGrp="1"/>
          </p:cNvSpPr>
          <p:nvPr>
            <p:ph type="title"/>
          </p:nvPr>
        </p:nvSpPr>
        <p:spPr/>
        <p:txBody>
          <a:bodyPr/>
          <a:lstStyle/>
          <a:p>
            <a:r>
              <a:rPr lang="en-US" sz="2800" dirty="0" smtClean="0"/>
              <a:t>Extremely Unbalanced Operation Latency</a:t>
            </a:r>
            <a:endParaRPr lang="en-US" sz="2800" dirty="0"/>
          </a:p>
        </p:txBody>
      </p:sp>
      <p:sp>
        <p:nvSpPr>
          <p:cNvPr id="5" name="矩形 4"/>
          <p:cNvSpPr/>
          <p:nvPr/>
        </p:nvSpPr>
        <p:spPr>
          <a:xfrm rot="16200000">
            <a:off x="494104" y="3491552"/>
            <a:ext cx="928459" cy="369332"/>
          </a:xfrm>
          <a:prstGeom prst="rect">
            <a:avLst/>
          </a:prstGeom>
        </p:spPr>
        <p:txBody>
          <a:bodyPr wrap="none">
            <a:spAutoFit/>
          </a:bodyPr>
          <a:lstStyle/>
          <a:p>
            <a:r>
              <a:rPr lang="en-US" sz="1800" dirty="0" smtClean="0">
                <a:solidFill>
                  <a:schemeClr val="tx1"/>
                </a:solidFill>
              </a:rPr>
              <a:t>Cycles</a:t>
            </a:r>
            <a:endParaRPr lang="en-US" dirty="0">
              <a:solidFill>
                <a:schemeClr val="tx1"/>
              </a:solidFill>
            </a:endParaRPr>
          </a:p>
        </p:txBody>
      </p:sp>
      <p:sp>
        <p:nvSpPr>
          <p:cNvPr id="6" name="矩形 5"/>
          <p:cNvSpPr/>
          <p:nvPr/>
        </p:nvSpPr>
        <p:spPr>
          <a:xfrm>
            <a:off x="2514600" y="2176046"/>
            <a:ext cx="2544671" cy="338554"/>
          </a:xfrm>
          <a:prstGeom prst="rect">
            <a:avLst/>
          </a:prstGeom>
        </p:spPr>
        <p:txBody>
          <a:bodyPr wrap="none">
            <a:spAutoFit/>
          </a:bodyPr>
          <a:lstStyle/>
          <a:p>
            <a:r>
              <a:rPr lang="en-US" dirty="0" smtClean="0">
                <a:solidFill>
                  <a:srgbClr val="114FFB"/>
                </a:solidFill>
              </a:rPr>
              <a:t>IO Access 5~15M cycles</a:t>
            </a:r>
            <a:endParaRPr lang="en-US" dirty="0">
              <a:solidFill>
                <a:srgbClr val="114FFB"/>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Slide Number Placeholder 5"/>
          <p:cNvSpPr>
            <a:spLocks noGrp="1"/>
          </p:cNvSpPr>
          <p:nvPr>
            <p:ph type="sldNum" sz="quarter" idx="4294967295"/>
          </p:nvPr>
        </p:nvSpPr>
        <p:spPr>
          <a:xfrm>
            <a:off x="8610600" y="6489700"/>
            <a:ext cx="384175" cy="365125"/>
          </a:xfrm>
          <a:prstGeom prst="rect">
            <a:avLst/>
          </a:prstGeom>
        </p:spPr>
        <p:txBody>
          <a:bodyPr/>
          <a:lstStyle/>
          <a:p>
            <a:fld id="{9A4A3A77-5BA0-46C7-A55D-A6A7FADC93FF}" type="slidenum">
              <a:rPr lang="en-US" altLang="zh-CN"/>
              <a:pPr/>
              <a:t>4</a:t>
            </a:fld>
            <a:endParaRPr lang="en-US" altLang="zh-CN"/>
          </a:p>
        </p:txBody>
      </p:sp>
      <p:grpSp>
        <p:nvGrpSpPr>
          <p:cNvPr id="2" name="Group 2"/>
          <p:cNvGrpSpPr>
            <a:grpSpLocks/>
          </p:cNvGrpSpPr>
          <p:nvPr/>
        </p:nvGrpSpPr>
        <p:grpSpPr bwMode="auto">
          <a:xfrm>
            <a:off x="4191000" y="5181600"/>
            <a:ext cx="1733550" cy="1357313"/>
            <a:chOff x="4716" y="3129"/>
            <a:chExt cx="900" cy="711"/>
          </a:xfrm>
        </p:grpSpPr>
        <p:pic>
          <p:nvPicPr>
            <p:cNvPr id="1203203" name="Picture 3" descr="7_DCB75Ge"/>
            <p:cNvPicPr>
              <a:picLocks noChangeAspect="1" noChangeArrowheads="1"/>
            </p:cNvPicPr>
            <p:nvPr/>
          </p:nvPicPr>
          <p:blipFill>
            <a:blip r:embed="rId3" cstate="print"/>
            <a:srcRect/>
            <a:stretch>
              <a:fillRect/>
            </a:stretch>
          </p:blipFill>
          <p:spPr bwMode="auto">
            <a:xfrm>
              <a:off x="4716" y="3129"/>
              <a:ext cx="900" cy="672"/>
            </a:xfrm>
            <a:prstGeom prst="rect">
              <a:avLst/>
            </a:prstGeom>
            <a:noFill/>
          </p:spPr>
        </p:pic>
        <p:sp>
          <p:nvSpPr>
            <p:cNvPr id="1203204" name="Text Box 4"/>
            <p:cNvSpPr txBox="1">
              <a:spLocks noChangeArrowheads="1"/>
            </p:cNvSpPr>
            <p:nvPr/>
          </p:nvSpPr>
          <p:spPr bwMode="auto">
            <a:xfrm>
              <a:off x="4908" y="3705"/>
              <a:ext cx="548" cy="135"/>
            </a:xfrm>
            <a:prstGeom prst="rect">
              <a:avLst/>
            </a:prstGeom>
            <a:noFill/>
            <a:ln w="9525">
              <a:noFill/>
              <a:miter lim="800000"/>
              <a:headEnd/>
              <a:tailEnd/>
            </a:ln>
            <a:effectLst/>
          </p:spPr>
          <p:txBody>
            <a:bodyPr wrap="none">
              <a:spAutoFit/>
            </a:bodyPr>
            <a:lstStyle/>
            <a:p>
              <a:r>
                <a:rPr lang="en-US" altLang="zh-CN" sz="800"/>
                <a:t>Source: MPQC</a:t>
              </a:r>
            </a:p>
          </p:txBody>
        </p:sp>
      </p:grpSp>
      <p:sp>
        <p:nvSpPr>
          <p:cNvPr id="1203205" name="Rectangle 5"/>
          <p:cNvSpPr>
            <a:spLocks noGrp="1" noChangeArrowheads="1"/>
          </p:cNvSpPr>
          <p:nvPr>
            <p:ph type="title"/>
          </p:nvPr>
        </p:nvSpPr>
        <p:spPr>
          <a:xfrm>
            <a:off x="533400" y="406400"/>
            <a:ext cx="7772400" cy="736600"/>
          </a:xfrm>
        </p:spPr>
        <p:txBody>
          <a:bodyPr/>
          <a:lstStyle/>
          <a:p>
            <a:r>
              <a:rPr lang="en-US" altLang="zh-CN" sz="3200" dirty="0" smtClean="0"/>
              <a:t>Data Access becomes THE Bottleneck</a:t>
            </a:r>
            <a:endParaRPr lang="en-US" altLang="zh-CN" sz="3200" dirty="0"/>
          </a:p>
        </p:txBody>
      </p:sp>
      <p:sp>
        <p:nvSpPr>
          <p:cNvPr id="1203206" name="Rectangle 6"/>
          <p:cNvSpPr>
            <a:spLocks noGrp="1" noChangeArrowheads="1"/>
          </p:cNvSpPr>
          <p:nvPr>
            <p:ph type="body" idx="1"/>
          </p:nvPr>
        </p:nvSpPr>
        <p:spPr>
          <a:xfrm>
            <a:off x="381000" y="1371600"/>
            <a:ext cx="7010400" cy="4911725"/>
          </a:xfrm>
        </p:spPr>
        <p:txBody>
          <a:bodyPr/>
          <a:lstStyle/>
          <a:p>
            <a:pPr marL="457200" indent="-457200">
              <a:lnSpc>
                <a:spcPct val="90000"/>
              </a:lnSpc>
              <a:spcAft>
                <a:spcPts val="700"/>
              </a:spcAft>
              <a:buFont typeface="Wingdings" pitchFamily="2" charset="2"/>
              <a:buChar char="q"/>
            </a:pPr>
            <a:r>
              <a:rPr lang="en-US" altLang="zh-CN" sz="2800" dirty="0"/>
              <a:t>Applications </a:t>
            </a:r>
            <a:r>
              <a:rPr lang="en-US" altLang="zh-CN" sz="2800" dirty="0" smtClean="0"/>
              <a:t>become </a:t>
            </a:r>
            <a:r>
              <a:rPr lang="en-US" altLang="zh-CN" sz="2800" dirty="0">
                <a:solidFill>
                  <a:srgbClr val="FF3300"/>
                </a:solidFill>
              </a:rPr>
              <a:t>data </a:t>
            </a:r>
            <a:r>
              <a:rPr lang="en-US" altLang="zh-CN" sz="2800" dirty="0" smtClean="0">
                <a:solidFill>
                  <a:srgbClr val="FF3300"/>
                </a:solidFill>
              </a:rPr>
              <a:t>intensive</a:t>
            </a:r>
          </a:p>
          <a:p>
            <a:pPr marL="800100" lvl="1" indent="-342900">
              <a:spcAft>
                <a:spcPts val="0"/>
              </a:spcAft>
              <a:buFont typeface="Courier New" pitchFamily="49" charset="0"/>
              <a:buChar char="o"/>
            </a:pPr>
            <a:r>
              <a:rPr lang="en-US" altLang="zh-CN" sz="2000" dirty="0" smtClean="0"/>
              <a:t>Animation and Visualization applications</a:t>
            </a:r>
          </a:p>
          <a:p>
            <a:pPr marL="800100" lvl="1" indent="-342900">
              <a:spcAft>
                <a:spcPts val="0"/>
              </a:spcAft>
              <a:buFont typeface="Courier New" pitchFamily="49" charset="0"/>
              <a:buChar char="o"/>
            </a:pPr>
            <a:r>
              <a:rPr lang="en-US" altLang="zh-CN" sz="2000" dirty="0" smtClean="0"/>
              <a:t>Data mining, information retrieval</a:t>
            </a:r>
          </a:p>
          <a:p>
            <a:pPr marL="800100" lvl="1" indent="-342900">
              <a:spcAft>
                <a:spcPts val="0"/>
              </a:spcAft>
              <a:buFont typeface="Courier New" pitchFamily="49" charset="0"/>
              <a:buChar char="o"/>
            </a:pPr>
            <a:r>
              <a:rPr lang="en-US" altLang="zh-CN" sz="2000" dirty="0" smtClean="0"/>
              <a:t>Geographic information system, etc</a:t>
            </a:r>
          </a:p>
          <a:p>
            <a:pPr marL="800100" lvl="1" indent="-342900">
              <a:spcAft>
                <a:spcPts val="700"/>
              </a:spcAft>
              <a:buFont typeface="Courier New" pitchFamily="49" charset="0"/>
              <a:buChar char="o"/>
            </a:pPr>
            <a:r>
              <a:rPr lang="en-US" altLang="zh-CN" sz="2000" dirty="0" smtClean="0"/>
              <a:t>Scientific </a:t>
            </a:r>
            <a:r>
              <a:rPr lang="en-US" altLang="zh-CN" sz="2000" dirty="0"/>
              <a:t>and engineering </a:t>
            </a:r>
            <a:r>
              <a:rPr lang="en-US" altLang="zh-CN" sz="2000" dirty="0" smtClean="0"/>
              <a:t>simulation</a:t>
            </a:r>
          </a:p>
          <a:p>
            <a:pPr marL="520700" indent="-520700">
              <a:lnSpc>
                <a:spcPct val="90000"/>
              </a:lnSpc>
              <a:spcAft>
                <a:spcPts val="700"/>
              </a:spcAft>
              <a:buFont typeface="Wingdings" pitchFamily="2" charset="2"/>
              <a:buChar char="q"/>
            </a:pPr>
            <a:r>
              <a:rPr lang="en-US" altLang="zh-CN" sz="2800" dirty="0" smtClean="0"/>
              <a:t>Need a better understanding of memory system performance</a:t>
            </a:r>
          </a:p>
          <a:p>
            <a:pPr marL="520700" indent="-520700">
              <a:lnSpc>
                <a:spcPct val="90000"/>
              </a:lnSpc>
              <a:spcAft>
                <a:spcPts val="700"/>
              </a:spcAft>
              <a:buFont typeface="Wingdings" pitchFamily="2" charset="2"/>
              <a:buChar char="q"/>
            </a:pPr>
            <a:r>
              <a:rPr lang="en-US" altLang="zh-CN" sz="2800" dirty="0" smtClean="0"/>
              <a:t>Need a new performance metric for memory systems</a:t>
            </a:r>
          </a:p>
        </p:txBody>
      </p:sp>
      <p:grpSp>
        <p:nvGrpSpPr>
          <p:cNvPr id="3" name="Group 7"/>
          <p:cNvGrpSpPr>
            <a:grpSpLocks/>
          </p:cNvGrpSpPr>
          <p:nvPr/>
        </p:nvGrpSpPr>
        <p:grpSpPr bwMode="auto">
          <a:xfrm>
            <a:off x="6705600" y="4876800"/>
            <a:ext cx="1524000" cy="1600200"/>
            <a:chOff x="4694" y="1321"/>
            <a:chExt cx="829" cy="906"/>
          </a:xfrm>
        </p:grpSpPr>
        <p:pic>
          <p:nvPicPr>
            <p:cNvPr id="1203208" name="Picture 8" descr="NaSt3DGP-3D-flow-solver"/>
            <p:cNvPicPr>
              <a:picLocks noChangeAspect="1" noChangeArrowheads="1"/>
            </p:cNvPicPr>
            <p:nvPr/>
          </p:nvPicPr>
          <p:blipFill>
            <a:blip r:embed="rId4" cstate="print">
              <a:clrChange>
                <a:clrFrom>
                  <a:srgbClr val="FCFEFB"/>
                </a:clrFrom>
                <a:clrTo>
                  <a:srgbClr val="FCFEFB">
                    <a:alpha val="0"/>
                  </a:srgbClr>
                </a:clrTo>
              </a:clrChange>
            </a:blip>
            <a:srcRect/>
            <a:stretch>
              <a:fillRect/>
            </a:stretch>
          </p:blipFill>
          <p:spPr bwMode="auto">
            <a:xfrm>
              <a:off x="4694" y="1321"/>
              <a:ext cx="829" cy="766"/>
            </a:xfrm>
            <a:prstGeom prst="rect">
              <a:avLst/>
            </a:prstGeom>
            <a:noFill/>
          </p:spPr>
        </p:pic>
        <p:sp>
          <p:nvSpPr>
            <p:cNvPr id="1203209" name="Text Box 9"/>
            <p:cNvSpPr txBox="1">
              <a:spLocks noChangeAspect="1" noChangeArrowheads="1"/>
            </p:cNvSpPr>
            <p:nvPr/>
          </p:nvSpPr>
          <p:spPr bwMode="auto">
            <a:xfrm>
              <a:off x="4785" y="2092"/>
              <a:ext cx="674" cy="135"/>
            </a:xfrm>
            <a:prstGeom prst="rect">
              <a:avLst/>
            </a:prstGeom>
            <a:noFill/>
            <a:ln w="9525">
              <a:noFill/>
              <a:miter lim="800000"/>
              <a:headEnd/>
              <a:tailEnd/>
            </a:ln>
            <a:effectLst/>
          </p:spPr>
          <p:txBody>
            <a:bodyPr wrap="none">
              <a:spAutoFit/>
            </a:bodyPr>
            <a:lstStyle/>
            <a:p>
              <a:r>
                <a:rPr lang="en-US" altLang="zh-CN" sz="800" dirty="0"/>
                <a:t>Source: NaSt3DGP</a:t>
              </a:r>
            </a:p>
          </p:txBody>
        </p:sp>
      </p:grpSp>
      <p:grpSp>
        <p:nvGrpSpPr>
          <p:cNvPr id="4" name="Group 10"/>
          <p:cNvGrpSpPr>
            <a:grpSpLocks/>
          </p:cNvGrpSpPr>
          <p:nvPr/>
        </p:nvGrpSpPr>
        <p:grpSpPr bwMode="auto">
          <a:xfrm>
            <a:off x="6781800" y="3048000"/>
            <a:ext cx="1676400" cy="1676400"/>
            <a:chOff x="3408" y="2787"/>
            <a:chExt cx="856" cy="900"/>
          </a:xfrm>
        </p:grpSpPr>
        <p:pic>
          <p:nvPicPr>
            <p:cNvPr id="1203211" name="Picture 11" descr="multi-grid-solver-img"/>
            <p:cNvPicPr>
              <a:picLocks noChangeAspect="1" noChangeArrowheads="1"/>
            </p:cNvPicPr>
            <p:nvPr/>
          </p:nvPicPr>
          <p:blipFill>
            <a:blip r:embed="rId5" cstate="print"/>
            <a:srcRect/>
            <a:stretch>
              <a:fillRect/>
            </a:stretch>
          </p:blipFill>
          <p:spPr bwMode="auto">
            <a:xfrm>
              <a:off x="3408" y="2787"/>
              <a:ext cx="816" cy="760"/>
            </a:xfrm>
            <a:prstGeom prst="rect">
              <a:avLst/>
            </a:prstGeom>
            <a:noFill/>
          </p:spPr>
        </p:pic>
        <p:sp>
          <p:nvSpPr>
            <p:cNvPr id="1203212" name="Text Box 12"/>
            <p:cNvSpPr txBox="1">
              <a:spLocks noChangeArrowheads="1"/>
            </p:cNvSpPr>
            <p:nvPr/>
          </p:nvSpPr>
          <p:spPr bwMode="auto">
            <a:xfrm>
              <a:off x="3456" y="3552"/>
              <a:ext cx="808" cy="135"/>
            </a:xfrm>
            <a:prstGeom prst="rect">
              <a:avLst/>
            </a:prstGeom>
            <a:noFill/>
            <a:ln w="9525">
              <a:noFill/>
              <a:miter lim="800000"/>
              <a:headEnd/>
              <a:tailEnd/>
            </a:ln>
            <a:effectLst/>
          </p:spPr>
          <p:txBody>
            <a:bodyPr wrap="none">
              <a:spAutoFit/>
            </a:bodyPr>
            <a:lstStyle/>
            <a:p>
              <a:r>
                <a:rPr lang="en-US" altLang="zh-CN" sz="800" dirty="0"/>
                <a:t>Source: Multi-grid solver</a:t>
              </a:r>
            </a:p>
          </p:txBody>
        </p:sp>
      </p:grpSp>
      <p:grpSp>
        <p:nvGrpSpPr>
          <p:cNvPr id="5" name="Group 13"/>
          <p:cNvGrpSpPr>
            <a:grpSpLocks/>
          </p:cNvGrpSpPr>
          <p:nvPr/>
        </p:nvGrpSpPr>
        <p:grpSpPr bwMode="auto">
          <a:xfrm>
            <a:off x="7162800" y="1143000"/>
            <a:ext cx="1524000" cy="1666875"/>
            <a:chOff x="4512" y="3064"/>
            <a:chExt cx="1184" cy="1224"/>
          </a:xfrm>
        </p:grpSpPr>
        <p:pic>
          <p:nvPicPr>
            <p:cNvPr id="1203214" name="Picture 14" descr="md"/>
            <p:cNvPicPr>
              <a:picLocks noChangeAspect="1" noChangeArrowheads="1"/>
            </p:cNvPicPr>
            <p:nvPr/>
          </p:nvPicPr>
          <p:blipFill>
            <a:blip r:embed="rId6" cstate="print"/>
            <a:srcRect/>
            <a:stretch>
              <a:fillRect/>
            </a:stretch>
          </p:blipFill>
          <p:spPr bwMode="auto">
            <a:xfrm>
              <a:off x="4512" y="3064"/>
              <a:ext cx="1184" cy="1064"/>
            </a:xfrm>
            <a:prstGeom prst="rect">
              <a:avLst/>
            </a:prstGeom>
            <a:solidFill>
              <a:schemeClr val="bg1"/>
            </a:solidFill>
            <a:ln w="44450">
              <a:solidFill>
                <a:schemeClr val="bg1"/>
              </a:solidFill>
              <a:miter lim="800000"/>
              <a:headEnd/>
              <a:tailEnd/>
            </a:ln>
          </p:spPr>
        </p:pic>
        <p:sp>
          <p:nvSpPr>
            <p:cNvPr id="1203215" name="Text Box 15"/>
            <p:cNvSpPr txBox="1">
              <a:spLocks noChangeArrowheads="1"/>
            </p:cNvSpPr>
            <p:nvPr/>
          </p:nvSpPr>
          <p:spPr bwMode="auto">
            <a:xfrm>
              <a:off x="4801" y="4041"/>
              <a:ext cx="671" cy="247"/>
            </a:xfrm>
            <a:prstGeom prst="rect">
              <a:avLst/>
            </a:prstGeom>
            <a:noFill/>
            <a:ln w="12700">
              <a:noFill/>
              <a:miter lim="800000"/>
              <a:headEnd type="none" w="sm" len="sm"/>
              <a:tailEnd type="none" w="sm" len="sm"/>
            </a:ln>
            <a:effectLst/>
          </p:spPr>
          <p:txBody>
            <a:bodyPr>
              <a:spAutoFit/>
            </a:bodyPr>
            <a:lstStyle/>
            <a:p>
              <a:pPr algn="ctr" eaLnBrk="0" hangingPunct="0">
                <a:spcBef>
                  <a:spcPct val="50000"/>
                </a:spcBef>
              </a:pPr>
              <a:r>
                <a:rPr lang="en-US" altLang="zh-CN" sz="800" dirty="0">
                  <a:latin typeface="Trebuchet MS" pitchFamily="34" charset="0"/>
                  <a:ea typeface="Gulim" pitchFamily="34" charset="-127"/>
                </a:rPr>
                <a:t>Source: </a:t>
              </a:r>
              <a:r>
                <a:rPr lang="en-US" altLang="zh-CN" sz="800" dirty="0" err="1">
                  <a:latin typeface="Trebuchet MS" pitchFamily="34" charset="0"/>
                  <a:ea typeface="Gulim" pitchFamily="34" charset="-127"/>
                </a:rPr>
                <a:t>G</a:t>
              </a:r>
              <a:r>
                <a:rPr lang="en-US" altLang="ko-KR" sz="800" dirty="0" err="1">
                  <a:latin typeface="Trebuchet MS" pitchFamily="34" charset="0"/>
                  <a:ea typeface="Gulim" pitchFamily="34" charset="-127"/>
                </a:rPr>
                <a:t>romac</a:t>
              </a:r>
              <a:r>
                <a:rPr lang="en-US" altLang="zh-CN" sz="800" dirty="0" err="1">
                  <a:latin typeface="Trebuchet MS" pitchFamily="34" charset="0"/>
                  <a:ea typeface="Gulim" pitchFamily="34" charset="-127"/>
                </a:rPr>
                <a:t>s</a:t>
              </a:r>
              <a:endParaRPr lang="en-US" altLang="ko-KR" sz="800" dirty="0">
                <a:latin typeface="Trebuchet MS" pitchFamily="34" charset="0"/>
                <a:ea typeface="Gulim" pitchFamily="34" charset="-127"/>
              </a:endParaRPr>
            </a:p>
          </p:txBody>
        </p:sp>
      </p:gr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152400" y="1066800"/>
            <a:ext cx="8763000" cy="5345113"/>
            <a:chOff x="96" y="672"/>
            <a:chExt cx="5520" cy="3367"/>
          </a:xfrm>
        </p:grpSpPr>
        <p:sp>
          <p:nvSpPr>
            <p:cNvPr id="281603" name="Rectangle 3"/>
            <p:cNvSpPr>
              <a:spLocks noChangeArrowheads="1"/>
            </p:cNvSpPr>
            <p:nvPr/>
          </p:nvSpPr>
          <p:spPr bwMode="auto">
            <a:xfrm>
              <a:off x="96" y="1048"/>
              <a:ext cx="1756" cy="439"/>
            </a:xfrm>
            <a:prstGeom prst="rect">
              <a:avLst/>
            </a:prstGeom>
            <a:noFill/>
            <a:ln w="12700">
              <a:noFill/>
              <a:miter lim="800000"/>
              <a:headEnd/>
              <a:tailEnd/>
            </a:ln>
            <a:effectLst/>
          </p:spPr>
          <p:txBody>
            <a:bodyPr wrap="none" lIns="63500" tIns="25400" rIns="63500" bIns="25400">
              <a:spAutoFit/>
            </a:bodyPr>
            <a:lstStyle/>
            <a:p>
              <a:pPr>
                <a:spcBef>
                  <a:spcPts val="0"/>
                </a:spcBef>
              </a:pPr>
              <a:r>
                <a:rPr lang="en-US" altLang="zh-CN" sz="1400" i="1" u="sng" dirty="0">
                  <a:solidFill>
                    <a:srgbClr val="FF0000"/>
                  </a:solidFill>
                </a:rPr>
                <a:t>CPU Registers</a:t>
              </a:r>
              <a:endParaRPr lang="en-US" altLang="zh-CN" sz="1400" i="1" dirty="0"/>
            </a:p>
            <a:p>
              <a:pPr>
                <a:spcBef>
                  <a:spcPts val="0"/>
                </a:spcBef>
              </a:pPr>
              <a:r>
                <a:rPr lang="en-US" altLang="zh-CN" sz="1400" dirty="0" smtClean="0">
                  <a:solidFill>
                    <a:srgbClr val="0332B7"/>
                  </a:solidFill>
                </a:rPr>
                <a:t>&lt;8KB</a:t>
              </a:r>
              <a:endParaRPr lang="en-US" altLang="zh-CN" sz="1400" dirty="0">
                <a:solidFill>
                  <a:srgbClr val="0332B7"/>
                </a:solidFill>
              </a:endParaRPr>
            </a:p>
            <a:p>
              <a:pPr>
                <a:spcBef>
                  <a:spcPts val="0"/>
                </a:spcBef>
              </a:pPr>
              <a:r>
                <a:rPr lang="zh-CN" altLang="en-US" sz="1400" dirty="0" smtClean="0">
                  <a:solidFill>
                    <a:srgbClr val="0332B7"/>
                  </a:solidFill>
                </a:rPr>
                <a:t>&lt;</a:t>
              </a:r>
              <a:r>
                <a:rPr lang="en-US" altLang="zh-CN" sz="1400" dirty="0" smtClean="0">
                  <a:solidFill>
                    <a:srgbClr val="0332B7"/>
                  </a:solidFill>
                </a:rPr>
                <a:t>0.2~0.5 ns, 500~800 GB/s/core</a:t>
              </a:r>
              <a:endParaRPr lang="en-US" altLang="zh-CN" sz="1400" dirty="0">
                <a:solidFill>
                  <a:srgbClr val="0332B7"/>
                </a:solidFill>
              </a:endParaRPr>
            </a:p>
          </p:txBody>
        </p:sp>
        <p:sp>
          <p:nvSpPr>
            <p:cNvPr id="281604" name="Rectangle 4"/>
            <p:cNvSpPr>
              <a:spLocks noChangeArrowheads="1"/>
            </p:cNvSpPr>
            <p:nvPr/>
          </p:nvSpPr>
          <p:spPr bwMode="auto">
            <a:xfrm>
              <a:off x="96" y="1537"/>
              <a:ext cx="1474" cy="439"/>
            </a:xfrm>
            <a:prstGeom prst="rect">
              <a:avLst/>
            </a:prstGeom>
            <a:noFill/>
            <a:ln w="12700">
              <a:noFill/>
              <a:miter lim="800000"/>
              <a:headEnd/>
              <a:tailEnd/>
            </a:ln>
            <a:effectLst/>
          </p:spPr>
          <p:txBody>
            <a:bodyPr wrap="none" lIns="63500" tIns="25400" rIns="63500" bIns="25400">
              <a:spAutoFit/>
            </a:bodyPr>
            <a:lstStyle/>
            <a:p>
              <a:pPr>
                <a:spcBef>
                  <a:spcPts val="0"/>
                </a:spcBef>
              </a:pPr>
              <a:r>
                <a:rPr lang="en-US" altLang="zh-CN" sz="1400" i="1" u="sng" dirty="0">
                  <a:solidFill>
                    <a:srgbClr val="FF0000"/>
                  </a:solidFill>
                </a:rPr>
                <a:t>Cache</a:t>
              </a:r>
            </a:p>
            <a:p>
              <a:pPr>
                <a:spcBef>
                  <a:spcPts val="0"/>
                </a:spcBef>
              </a:pPr>
              <a:r>
                <a:rPr lang="en-US" altLang="zh-CN" sz="1400" dirty="0" smtClean="0">
                  <a:solidFill>
                    <a:srgbClr val="0332B7"/>
                  </a:solidFill>
                </a:rPr>
                <a:t>&lt;50MB</a:t>
              </a:r>
              <a:endParaRPr lang="en-US" altLang="zh-CN" sz="1400" dirty="0">
                <a:solidFill>
                  <a:srgbClr val="0332B7"/>
                </a:solidFill>
              </a:endParaRPr>
            </a:p>
            <a:p>
              <a:pPr>
                <a:spcBef>
                  <a:spcPts val="0"/>
                </a:spcBef>
              </a:pPr>
              <a:r>
                <a:rPr lang="zh-CN" altLang="en-US" sz="1400" dirty="0" smtClean="0">
                  <a:solidFill>
                    <a:srgbClr val="0332B7"/>
                  </a:solidFill>
                </a:rPr>
                <a:t>1-10 </a:t>
              </a:r>
              <a:r>
                <a:rPr lang="en-US" altLang="zh-CN" sz="1400" dirty="0" smtClean="0">
                  <a:solidFill>
                    <a:srgbClr val="0332B7"/>
                  </a:solidFill>
                </a:rPr>
                <a:t>ns, 50~150GB/s/core </a:t>
              </a:r>
              <a:endParaRPr lang="en-US" altLang="zh-CN" sz="1400" dirty="0">
                <a:solidFill>
                  <a:srgbClr val="0332B7"/>
                </a:solidFill>
              </a:endParaRPr>
            </a:p>
          </p:txBody>
        </p:sp>
        <p:sp>
          <p:nvSpPr>
            <p:cNvPr id="281605" name="Rectangle 5"/>
            <p:cNvSpPr>
              <a:spLocks noChangeArrowheads="1"/>
            </p:cNvSpPr>
            <p:nvPr/>
          </p:nvSpPr>
          <p:spPr bwMode="auto">
            <a:xfrm>
              <a:off x="96" y="2209"/>
              <a:ext cx="1698" cy="439"/>
            </a:xfrm>
            <a:prstGeom prst="rect">
              <a:avLst/>
            </a:prstGeom>
            <a:noFill/>
            <a:ln w="12700">
              <a:noFill/>
              <a:miter lim="800000"/>
              <a:headEnd/>
              <a:tailEnd/>
            </a:ln>
            <a:effectLst/>
          </p:spPr>
          <p:txBody>
            <a:bodyPr wrap="none" lIns="63500" tIns="25400" rIns="63500" bIns="25400">
              <a:spAutoFit/>
            </a:bodyPr>
            <a:lstStyle/>
            <a:p>
              <a:pPr>
                <a:spcBef>
                  <a:spcPts val="0"/>
                </a:spcBef>
              </a:pPr>
              <a:r>
                <a:rPr lang="en-US" altLang="zh-CN" sz="1400" i="1" u="sng" dirty="0">
                  <a:solidFill>
                    <a:srgbClr val="FF0000"/>
                  </a:solidFill>
                </a:rPr>
                <a:t>Main Memory</a:t>
              </a:r>
            </a:p>
            <a:p>
              <a:pPr>
                <a:spcBef>
                  <a:spcPts val="0"/>
                </a:spcBef>
              </a:pPr>
              <a:r>
                <a:rPr lang="en-US" altLang="zh-CN" sz="1400" dirty="0" smtClean="0">
                  <a:solidFill>
                    <a:schemeClr val="tx1"/>
                  </a:solidFill>
                </a:rPr>
                <a:t>Giga Bytes</a:t>
              </a:r>
              <a:endParaRPr lang="en-US" altLang="zh-CN" sz="1400" dirty="0">
                <a:solidFill>
                  <a:schemeClr val="tx1"/>
                </a:solidFill>
              </a:endParaRPr>
            </a:p>
            <a:p>
              <a:pPr>
                <a:spcBef>
                  <a:spcPts val="0"/>
                </a:spcBef>
              </a:pPr>
              <a:r>
                <a:rPr lang="en-US" altLang="zh-CN" sz="1400" dirty="0" smtClean="0">
                  <a:solidFill>
                    <a:srgbClr val="0332B7"/>
                  </a:solidFill>
                </a:rPr>
                <a:t>50ns-100ns 5~10GB/s/channel</a:t>
              </a:r>
              <a:endParaRPr lang="en-US" altLang="zh-CN" sz="1400" dirty="0">
                <a:solidFill>
                  <a:srgbClr val="0332B7"/>
                </a:solidFill>
              </a:endParaRPr>
            </a:p>
          </p:txBody>
        </p:sp>
        <p:sp>
          <p:nvSpPr>
            <p:cNvPr id="281606" name="Rectangle 6"/>
            <p:cNvSpPr>
              <a:spLocks noChangeArrowheads="1"/>
            </p:cNvSpPr>
            <p:nvPr/>
          </p:nvSpPr>
          <p:spPr bwMode="auto">
            <a:xfrm>
              <a:off x="96" y="2921"/>
              <a:ext cx="1368" cy="439"/>
            </a:xfrm>
            <a:prstGeom prst="rect">
              <a:avLst/>
            </a:prstGeom>
            <a:noFill/>
            <a:ln w="12700">
              <a:noFill/>
              <a:miter lim="800000"/>
              <a:headEnd/>
              <a:tailEnd/>
            </a:ln>
            <a:effectLst/>
          </p:spPr>
          <p:txBody>
            <a:bodyPr wrap="square" lIns="63500" tIns="25400" rIns="63500" bIns="25400">
              <a:spAutoFit/>
            </a:bodyPr>
            <a:lstStyle/>
            <a:p>
              <a:pPr>
                <a:spcBef>
                  <a:spcPts val="0"/>
                </a:spcBef>
              </a:pPr>
              <a:r>
                <a:rPr lang="en-US" altLang="zh-CN" sz="1400" i="1" u="sng" dirty="0" smtClean="0">
                  <a:solidFill>
                    <a:srgbClr val="FF0000"/>
                  </a:solidFill>
                </a:rPr>
                <a:t>Disk</a:t>
              </a:r>
            </a:p>
            <a:p>
              <a:pPr>
                <a:spcBef>
                  <a:spcPts val="0"/>
                </a:spcBef>
              </a:pPr>
              <a:r>
                <a:rPr lang="en-US" altLang="zh-CN" sz="1400" dirty="0" err="1" smtClean="0">
                  <a:solidFill>
                    <a:schemeClr val="tx1"/>
                  </a:solidFill>
                </a:rPr>
                <a:t>Tera</a:t>
              </a:r>
              <a:r>
                <a:rPr lang="en-US" altLang="zh-CN" sz="1400" dirty="0" smtClean="0">
                  <a:solidFill>
                    <a:schemeClr val="tx1"/>
                  </a:solidFill>
                </a:rPr>
                <a:t> Bytes, 5 ms</a:t>
              </a:r>
            </a:p>
            <a:p>
              <a:pPr>
                <a:spcBef>
                  <a:spcPts val="0"/>
                </a:spcBef>
              </a:pPr>
              <a:r>
                <a:rPr lang="en-US" altLang="zh-CN" sz="1400" dirty="0" smtClean="0">
                  <a:solidFill>
                    <a:schemeClr val="tx1"/>
                  </a:solidFill>
                </a:rPr>
                <a:t>100~300MB/s</a:t>
              </a:r>
            </a:p>
          </p:txBody>
        </p:sp>
        <p:sp>
          <p:nvSpPr>
            <p:cNvPr id="281609" name="Rectangle 9"/>
            <p:cNvSpPr>
              <a:spLocks noChangeArrowheads="1"/>
            </p:cNvSpPr>
            <p:nvPr/>
          </p:nvSpPr>
          <p:spPr bwMode="auto">
            <a:xfrm>
              <a:off x="96" y="672"/>
              <a:ext cx="1560" cy="399"/>
            </a:xfrm>
            <a:prstGeom prst="rect">
              <a:avLst/>
            </a:prstGeom>
            <a:noFill/>
            <a:ln w="12700">
              <a:noFill/>
              <a:miter lim="800000"/>
              <a:headEnd/>
              <a:tailEnd/>
            </a:ln>
            <a:effectLst/>
          </p:spPr>
          <p:txBody>
            <a:bodyPr wrap="square" lIns="63500" tIns="25400" rIns="63500" bIns="25400">
              <a:spAutoFit/>
            </a:bodyPr>
            <a:lstStyle/>
            <a:p>
              <a:pPr>
                <a:lnSpc>
                  <a:spcPct val="90000"/>
                </a:lnSpc>
                <a:spcBef>
                  <a:spcPts val="0"/>
                </a:spcBef>
              </a:pPr>
              <a:r>
                <a:rPr lang="en-US" altLang="zh-CN" sz="1400" i="1" dirty="0">
                  <a:solidFill>
                    <a:schemeClr val="tx1"/>
                  </a:solidFill>
                </a:rPr>
                <a:t>Capacity</a:t>
              </a:r>
            </a:p>
            <a:p>
              <a:pPr>
                <a:lnSpc>
                  <a:spcPct val="90000"/>
                </a:lnSpc>
                <a:spcBef>
                  <a:spcPts val="0"/>
                </a:spcBef>
              </a:pPr>
              <a:r>
                <a:rPr lang="en-US" altLang="zh-CN" sz="1400" i="1" dirty="0">
                  <a:solidFill>
                    <a:schemeClr val="tx1"/>
                  </a:solidFill>
                </a:rPr>
                <a:t>Access </a:t>
              </a:r>
              <a:r>
                <a:rPr lang="en-US" altLang="zh-CN" sz="1400" i="1" dirty="0" smtClean="0">
                  <a:solidFill>
                    <a:schemeClr val="tx1"/>
                  </a:solidFill>
                </a:rPr>
                <a:t>Time, Bandwidth</a:t>
              </a:r>
              <a:endParaRPr lang="en-US" altLang="zh-CN" sz="1400" i="1" dirty="0">
                <a:solidFill>
                  <a:schemeClr val="tx1"/>
                </a:solidFill>
              </a:endParaRPr>
            </a:p>
            <a:p>
              <a:pPr>
                <a:lnSpc>
                  <a:spcPct val="90000"/>
                </a:lnSpc>
                <a:spcBef>
                  <a:spcPts val="0"/>
                </a:spcBef>
              </a:pPr>
              <a:endParaRPr lang="en-US" altLang="zh-CN" sz="1400" i="1" dirty="0">
                <a:solidFill>
                  <a:schemeClr val="tx1"/>
                </a:solidFill>
              </a:endParaRPr>
            </a:p>
          </p:txBody>
        </p:sp>
        <p:sp>
          <p:nvSpPr>
            <p:cNvPr id="281610" name="Rectangle 10"/>
            <p:cNvSpPr>
              <a:spLocks noChangeArrowheads="1"/>
            </p:cNvSpPr>
            <p:nvPr/>
          </p:nvSpPr>
          <p:spPr bwMode="auto">
            <a:xfrm>
              <a:off x="96" y="3600"/>
              <a:ext cx="1200" cy="439"/>
            </a:xfrm>
            <a:prstGeom prst="rect">
              <a:avLst/>
            </a:prstGeom>
            <a:noFill/>
            <a:ln w="12700">
              <a:noFill/>
              <a:miter lim="800000"/>
              <a:headEnd/>
              <a:tailEnd/>
            </a:ln>
            <a:effectLst/>
          </p:spPr>
          <p:txBody>
            <a:bodyPr wrap="square" lIns="63500" tIns="25400" rIns="63500" bIns="25400">
              <a:spAutoFit/>
            </a:bodyPr>
            <a:lstStyle/>
            <a:p>
              <a:pPr>
                <a:spcBef>
                  <a:spcPts val="0"/>
                </a:spcBef>
              </a:pPr>
              <a:r>
                <a:rPr lang="en-US" altLang="zh-CN" sz="1400" i="1" u="sng" dirty="0">
                  <a:solidFill>
                    <a:srgbClr val="FF0000"/>
                  </a:solidFill>
                </a:rPr>
                <a:t>Tape</a:t>
              </a:r>
            </a:p>
            <a:p>
              <a:pPr>
                <a:spcBef>
                  <a:spcPts val="0"/>
                </a:spcBef>
              </a:pPr>
              <a:r>
                <a:rPr lang="en-US" altLang="zh-CN" sz="1400" dirty="0" err="1" smtClean="0">
                  <a:solidFill>
                    <a:schemeClr val="tx1"/>
                  </a:solidFill>
                </a:rPr>
                <a:t>Peta</a:t>
              </a:r>
              <a:r>
                <a:rPr lang="en-US" altLang="zh-CN" sz="1400" dirty="0" smtClean="0">
                  <a:solidFill>
                    <a:schemeClr val="tx1"/>
                  </a:solidFill>
                </a:rPr>
                <a:t> Bytes or </a:t>
              </a:r>
              <a:r>
                <a:rPr lang="en-US" altLang="zh-CN" sz="1400" dirty="0">
                  <a:solidFill>
                    <a:schemeClr val="tx1"/>
                  </a:solidFill>
                </a:rPr>
                <a:t>infinite </a:t>
              </a:r>
            </a:p>
            <a:p>
              <a:pPr>
                <a:spcBef>
                  <a:spcPts val="0"/>
                </a:spcBef>
              </a:pPr>
              <a:r>
                <a:rPr lang="en-US" altLang="zh-CN" sz="1400" dirty="0" smtClean="0">
                  <a:solidFill>
                    <a:schemeClr val="tx1"/>
                  </a:solidFill>
                </a:rPr>
                <a:t>sec-min</a:t>
              </a:r>
              <a:endParaRPr lang="en-US" altLang="zh-CN" sz="1400" dirty="0">
                <a:solidFill>
                  <a:schemeClr val="tx1"/>
                </a:solidFill>
              </a:endParaRPr>
            </a:p>
          </p:txBody>
        </p:sp>
        <p:grpSp>
          <p:nvGrpSpPr>
            <p:cNvPr id="3" name="Group 12"/>
            <p:cNvGrpSpPr>
              <a:grpSpLocks/>
            </p:cNvGrpSpPr>
            <p:nvPr/>
          </p:nvGrpSpPr>
          <p:grpSpPr bwMode="auto">
            <a:xfrm>
              <a:off x="1312" y="1048"/>
              <a:ext cx="2960" cy="2960"/>
              <a:chOff x="1312" y="1048"/>
              <a:chExt cx="2960" cy="2960"/>
            </a:xfrm>
          </p:grpSpPr>
          <p:sp>
            <p:nvSpPr>
              <p:cNvPr id="281613" name="Rectangle 13"/>
              <p:cNvSpPr>
                <a:spLocks noChangeArrowheads="1"/>
              </p:cNvSpPr>
              <p:nvPr/>
            </p:nvSpPr>
            <p:spPr bwMode="auto">
              <a:xfrm>
                <a:off x="2272" y="1048"/>
                <a:ext cx="752" cy="272"/>
              </a:xfrm>
              <a:prstGeom prst="rect">
                <a:avLst/>
              </a:prstGeom>
              <a:noFill/>
              <a:ln w="25400">
                <a:solidFill>
                  <a:schemeClr val="tx1"/>
                </a:solidFill>
                <a:miter lim="800000"/>
                <a:headEnd/>
                <a:tailEnd/>
              </a:ln>
              <a:effectLst/>
            </p:spPr>
            <p:txBody>
              <a:bodyPr wrap="none" anchor="ctr"/>
              <a:lstStyle/>
              <a:p>
                <a:endParaRPr lang="en-US"/>
              </a:p>
            </p:txBody>
          </p:sp>
          <p:sp>
            <p:nvSpPr>
              <p:cNvPr id="281614" name="Rectangle 14"/>
              <p:cNvSpPr>
                <a:spLocks noChangeArrowheads="1"/>
              </p:cNvSpPr>
              <p:nvPr/>
            </p:nvSpPr>
            <p:spPr bwMode="auto">
              <a:xfrm>
                <a:off x="2320" y="1104"/>
                <a:ext cx="736" cy="179"/>
              </a:xfrm>
              <a:prstGeom prst="rect">
                <a:avLst/>
              </a:prstGeom>
              <a:noFill/>
              <a:ln w="12700">
                <a:noFill/>
                <a:miter lim="800000"/>
                <a:headEnd/>
                <a:tailEnd/>
              </a:ln>
              <a:effectLst/>
            </p:spPr>
            <p:txBody>
              <a:bodyPr wrap="none" lIns="63500" tIns="25400" rIns="63500" bIns="25400">
                <a:spAutoFit/>
              </a:bodyPr>
              <a:lstStyle/>
              <a:p>
                <a:pPr>
                  <a:lnSpc>
                    <a:spcPct val="85000"/>
                  </a:lnSpc>
                </a:pPr>
                <a:r>
                  <a:rPr lang="en-US" altLang="zh-CN" sz="1800" dirty="0">
                    <a:solidFill>
                      <a:schemeClr val="tx1"/>
                    </a:solidFill>
                  </a:rPr>
                  <a:t>Registers</a:t>
                </a:r>
              </a:p>
            </p:txBody>
          </p:sp>
          <p:sp>
            <p:nvSpPr>
              <p:cNvPr id="281615" name="Rectangle 15"/>
              <p:cNvSpPr>
                <a:spLocks noChangeArrowheads="1"/>
              </p:cNvSpPr>
              <p:nvPr/>
            </p:nvSpPr>
            <p:spPr bwMode="auto">
              <a:xfrm>
                <a:off x="2416" y="1728"/>
                <a:ext cx="512" cy="179"/>
              </a:xfrm>
              <a:prstGeom prst="rect">
                <a:avLst/>
              </a:prstGeom>
              <a:noFill/>
              <a:ln w="12700">
                <a:noFill/>
                <a:miter lim="800000"/>
                <a:headEnd/>
                <a:tailEnd/>
              </a:ln>
              <a:effectLst/>
            </p:spPr>
            <p:txBody>
              <a:bodyPr wrap="none" lIns="63500" tIns="25400" rIns="63500" bIns="25400">
                <a:spAutoFit/>
              </a:bodyPr>
              <a:lstStyle/>
              <a:p>
                <a:pPr>
                  <a:lnSpc>
                    <a:spcPct val="85000"/>
                  </a:lnSpc>
                </a:pPr>
                <a:r>
                  <a:rPr lang="en-US" altLang="zh-CN" sz="1800" dirty="0"/>
                  <a:t>Cache</a:t>
                </a:r>
              </a:p>
            </p:txBody>
          </p:sp>
          <p:sp>
            <p:nvSpPr>
              <p:cNvPr id="281616" name="Rectangle 16"/>
              <p:cNvSpPr>
                <a:spLocks noChangeArrowheads="1"/>
              </p:cNvSpPr>
              <p:nvPr/>
            </p:nvSpPr>
            <p:spPr bwMode="auto">
              <a:xfrm>
                <a:off x="2368" y="2400"/>
                <a:ext cx="632" cy="179"/>
              </a:xfrm>
              <a:prstGeom prst="rect">
                <a:avLst/>
              </a:prstGeom>
              <a:noFill/>
              <a:ln w="12700">
                <a:noFill/>
                <a:miter lim="800000"/>
                <a:headEnd/>
                <a:tailEnd/>
              </a:ln>
              <a:effectLst/>
            </p:spPr>
            <p:txBody>
              <a:bodyPr wrap="none" lIns="63500" tIns="25400" rIns="63500" bIns="25400">
                <a:spAutoFit/>
              </a:bodyPr>
              <a:lstStyle/>
              <a:p>
                <a:pPr>
                  <a:lnSpc>
                    <a:spcPct val="85000"/>
                  </a:lnSpc>
                </a:pPr>
                <a:r>
                  <a:rPr lang="en-US" altLang="zh-CN" sz="1800" dirty="0"/>
                  <a:t>Memory</a:t>
                </a:r>
              </a:p>
            </p:txBody>
          </p:sp>
          <p:sp>
            <p:nvSpPr>
              <p:cNvPr id="281617" name="Rectangle 17"/>
              <p:cNvSpPr>
                <a:spLocks noChangeArrowheads="1"/>
              </p:cNvSpPr>
              <p:nvPr/>
            </p:nvSpPr>
            <p:spPr bwMode="auto">
              <a:xfrm>
                <a:off x="2448" y="3072"/>
                <a:ext cx="384" cy="179"/>
              </a:xfrm>
              <a:prstGeom prst="rect">
                <a:avLst/>
              </a:prstGeom>
              <a:noFill/>
              <a:ln w="12700">
                <a:noFill/>
                <a:miter lim="800000"/>
                <a:headEnd/>
                <a:tailEnd/>
              </a:ln>
              <a:effectLst/>
            </p:spPr>
            <p:txBody>
              <a:bodyPr wrap="none" lIns="63500" tIns="25400" rIns="63500" bIns="25400">
                <a:spAutoFit/>
              </a:bodyPr>
              <a:lstStyle/>
              <a:p>
                <a:pPr>
                  <a:lnSpc>
                    <a:spcPct val="85000"/>
                  </a:lnSpc>
                </a:pPr>
                <a:r>
                  <a:rPr lang="en-US" altLang="zh-CN" sz="1800" dirty="0"/>
                  <a:t>Disk</a:t>
                </a:r>
              </a:p>
            </p:txBody>
          </p:sp>
          <p:sp>
            <p:nvSpPr>
              <p:cNvPr id="281618" name="Rectangle 18"/>
              <p:cNvSpPr>
                <a:spLocks noChangeArrowheads="1"/>
              </p:cNvSpPr>
              <p:nvPr/>
            </p:nvSpPr>
            <p:spPr bwMode="auto">
              <a:xfrm>
                <a:off x="2416" y="3792"/>
                <a:ext cx="416" cy="179"/>
              </a:xfrm>
              <a:prstGeom prst="rect">
                <a:avLst/>
              </a:prstGeom>
              <a:noFill/>
              <a:ln w="12700">
                <a:noFill/>
                <a:miter lim="800000"/>
                <a:headEnd/>
                <a:tailEnd/>
              </a:ln>
              <a:effectLst/>
            </p:spPr>
            <p:txBody>
              <a:bodyPr wrap="none" lIns="63500" tIns="25400" rIns="63500" bIns="25400">
                <a:spAutoFit/>
              </a:bodyPr>
              <a:lstStyle/>
              <a:p>
                <a:pPr>
                  <a:lnSpc>
                    <a:spcPct val="85000"/>
                  </a:lnSpc>
                </a:pPr>
                <a:r>
                  <a:rPr lang="en-US" altLang="zh-CN" sz="1800" dirty="0">
                    <a:solidFill>
                      <a:schemeClr val="tx1"/>
                    </a:solidFill>
                  </a:rPr>
                  <a:t>Tape</a:t>
                </a:r>
              </a:p>
            </p:txBody>
          </p:sp>
          <p:sp>
            <p:nvSpPr>
              <p:cNvPr id="281619" name="Rectangle 19"/>
              <p:cNvSpPr>
                <a:spLocks noChangeArrowheads="1"/>
              </p:cNvSpPr>
              <p:nvPr/>
            </p:nvSpPr>
            <p:spPr bwMode="auto">
              <a:xfrm>
                <a:off x="2032" y="1672"/>
                <a:ext cx="1232" cy="320"/>
              </a:xfrm>
              <a:prstGeom prst="rect">
                <a:avLst/>
              </a:prstGeom>
              <a:noFill/>
              <a:ln w="25400">
                <a:solidFill>
                  <a:schemeClr val="hlink"/>
                </a:solidFill>
                <a:miter lim="800000"/>
                <a:headEnd/>
                <a:tailEnd/>
              </a:ln>
              <a:effectLst/>
            </p:spPr>
            <p:txBody>
              <a:bodyPr wrap="none" anchor="ctr"/>
              <a:lstStyle/>
              <a:p>
                <a:endParaRPr lang="en-US"/>
              </a:p>
            </p:txBody>
          </p:sp>
          <p:sp>
            <p:nvSpPr>
              <p:cNvPr id="281620" name="Rectangle 20"/>
              <p:cNvSpPr>
                <a:spLocks noChangeArrowheads="1"/>
              </p:cNvSpPr>
              <p:nvPr/>
            </p:nvSpPr>
            <p:spPr bwMode="auto">
              <a:xfrm>
                <a:off x="1840" y="2344"/>
                <a:ext cx="1808" cy="320"/>
              </a:xfrm>
              <a:prstGeom prst="rect">
                <a:avLst/>
              </a:prstGeom>
              <a:noFill/>
              <a:ln w="25400">
                <a:solidFill>
                  <a:schemeClr val="hlink"/>
                </a:solidFill>
                <a:miter lim="800000"/>
                <a:headEnd/>
                <a:tailEnd/>
              </a:ln>
              <a:effectLst/>
            </p:spPr>
            <p:txBody>
              <a:bodyPr wrap="none" anchor="ctr"/>
              <a:lstStyle/>
              <a:p>
                <a:endParaRPr lang="en-US"/>
              </a:p>
            </p:txBody>
          </p:sp>
          <p:sp>
            <p:nvSpPr>
              <p:cNvPr id="281621" name="Rectangle 21"/>
              <p:cNvSpPr>
                <a:spLocks noChangeArrowheads="1"/>
              </p:cNvSpPr>
              <p:nvPr/>
            </p:nvSpPr>
            <p:spPr bwMode="auto">
              <a:xfrm>
                <a:off x="1504" y="3016"/>
                <a:ext cx="2480" cy="320"/>
              </a:xfrm>
              <a:prstGeom prst="rect">
                <a:avLst/>
              </a:prstGeom>
              <a:noFill/>
              <a:ln w="25400">
                <a:solidFill>
                  <a:schemeClr val="hlink"/>
                </a:solidFill>
                <a:miter lim="800000"/>
                <a:headEnd/>
                <a:tailEnd/>
              </a:ln>
              <a:effectLst/>
            </p:spPr>
            <p:txBody>
              <a:bodyPr wrap="none" anchor="ctr"/>
              <a:lstStyle/>
              <a:p>
                <a:endParaRPr lang="en-US"/>
              </a:p>
            </p:txBody>
          </p:sp>
          <p:sp>
            <p:nvSpPr>
              <p:cNvPr id="281622" name="Rectangle 22"/>
              <p:cNvSpPr>
                <a:spLocks noChangeArrowheads="1"/>
              </p:cNvSpPr>
              <p:nvPr/>
            </p:nvSpPr>
            <p:spPr bwMode="auto">
              <a:xfrm>
                <a:off x="1312" y="3688"/>
                <a:ext cx="2960" cy="320"/>
              </a:xfrm>
              <a:prstGeom prst="rect">
                <a:avLst/>
              </a:prstGeom>
              <a:noFill/>
              <a:ln w="25400">
                <a:solidFill>
                  <a:schemeClr val="tx1"/>
                </a:solidFill>
                <a:miter lim="800000"/>
                <a:headEnd/>
                <a:tailEnd/>
              </a:ln>
              <a:effectLst/>
            </p:spPr>
            <p:txBody>
              <a:bodyPr wrap="none" anchor="ctr"/>
              <a:lstStyle/>
              <a:p>
                <a:endParaRPr lang="en-US"/>
              </a:p>
            </p:txBody>
          </p:sp>
          <p:sp>
            <p:nvSpPr>
              <p:cNvPr id="281623" name="Line 23"/>
              <p:cNvSpPr>
                <a:spLocks noChangeShapeType="1"/>
              </p:cNvSpPr>
              <p:nvPr/>
            </p:nvSpPr>
            <p:spPr bwMode="auto">
              <a:xfrm>
                <a:off x="2648" y="1328"/>
                <a:ext cx="0" cy="336"/>
              </a:xfrm>
              <a:prstGeom prst="line">
                <a:avLst/>
              </a:prstGeom>
              <a:noFill/>
              <a:ln w="76200">
                <a:solidFill>
                  <a:srgbClr val="FF0000"/>
                </a:solidFill>
                <a:round/>
                <a:headEnd type="triangle" w="med" len="med"/>
                <a:tailEnd type="triangle" w="med" len="med"/>
              </a:ln>
              <a:effectLst/>
            </p:spPr>
            <p:txBody>
              <a:bodyPr/>
              <a:lstStyle/>
              <a:p>
                <a:endParaRPr lang="en-US"/>
              </a:p>
            </p:txBody>
          </p:sp>
          <p:sp>
            <p:nvSpPr>
              <p:cNvPr id="281624" name="Line 24"/>
              <p:cNvSpPr>
                <a:spLocks noChangeShapeType="1"/>
              </p:cNvSpPr>
              <p:nvPr/>
            </p:nvSpPr>
            <p:spPr bwMode="auto">
              <a:xfrm>
                <a:off x="2648" y="2000"/>
                <a:ext cx="0" cy="336"/>
              </a:xfrm>
              <a:prstGeom prst="line">
                <a:avLst/>
              </a:prstGeom>
              <a:noFill/>
              <a:ln w="38100">
                <a:solidFill>
                  <a:schemeClr val="hlink"/>
                </a:solidFill>
                <a:round/>
                <a:headEnd type="triangle" w="med" len="med"/>
                <a:tailEnd type="triangle" w="med" len="med"/>
              </a:ln>
              <a:effectLst/>
            </p:spPr>
            <p:txBody>
              <a:bodyPr/>
              <a:lstStyle/>
              <a:p>
                <a:endParaRPr lang="en-US"/>
              </a:p>
            </p:txBody>
          </p:sp>
          <p:sp>
            <p:nvSpPr>
              <p:cNvPr id="281625" name="Line 25"/>
              <p:cNvSpPr>
                <a:spLocks noChangeShapeType="1"/>
              </p:cNvSpPr>
              <p:nvPr/>
            </p:nvSpPr>
            <p:spPr bwMode="auto">
              <a:xfrm>
                <a:off x="2648" y="2672"/>
                <a:ext cx="0" cy="336"/>
              </a:xfrm>
              <a:prstGeom prst="line">
                <a:avLst/>
              </a:prstGeom>
              <a:noFill/>
              <a:ln w="12700">
                <a:solidFill>
                  <a:schemeClr val="hlink"/>
                </a:solidFill>
                <a:round/>
                <a:headEnd type="triangle" w="med" len="med"/>
                <a:tailEnd type="triangle" w="med" len="med"/>
              </a:ln>
              <a:effectLst/>
            </p:spPr>
            <p:txBody>
              <a:bodyPr/>
              <a:lstStyle/>
              <a:p>
                <a:endParaRPr lang="en-US"/>
              </a:p>
            </p:txBody>
          </p:sp>
          <p:sp>
            <p:nvSpPr>
              <p:cNvPr id="281626" name="Line 26"/>
              <p:cNvSpPr>
                <a:spLocks noChangeShapeType="1"/>
              </p:cNvSpPr>
              <p:nvPr/>
            </p:nvSpPr>
            <p:spPr bwMode="auto">
              <a:xfrm>
                <a:off x="2648" y="3344"/>
                <a:ext cx="0" cy="336"/>
              </a:xfrm>
              <a:prstGeom prst="line">
                <a:avLst/>
              </a:prstGeom>
              <a:noFill/>
              <a:ln w="12700">
                <a:solidFill>
                  <a:schemeClr val="tx1"/>
                </a:solidFill>
                <a:round/>
                <a:headEnd type="triangle" w="med" len="med"/>
                <a:tailEnd type="triangle" w="med" len="med"/>
              </a:ln>
              <a:effectLst/>
            </p:spPr>
            <p:txBody>
              <a:bodyPr/>
              <a:lstStyle/>
              <a:p>
                <a:endParaRPr lang="en-US"/>
              </a:p>
            </p:txBody>
          </p:sp>
          <p:sp>
            <p:nvSpPr>
              <p:cNvPr id="281627" name="Rectangle 27"/>
              <p:cNvSpPr>
                <a:spLocks noChangeArrowheads="1"/>
              </p:cNvSpPr>
              <p:nvPr/>
            </p:nvSpPr>
            <p:spPr bwMode="auto">
              <a:xfrm>
                <a:off x="2704" y="1392"/>
                <a:ext cx="1072" cy="179"/>
              </a:xfrm>
              <a:prstGeom prst="rect">
                <a:avLst/>
              </a:prstGeom>
              <a:noFill/>
              <a:ln w="12700">
                <a:noFill/>
                <a:miter lim="800000"/>
                <a:headEnd/>
                <a:tailEnd/>
              </a:ln>
              <a:effectLst/>
            </p:spPr>
            <p:txBody>
              <a:bodyPr wrap="none" lIns="63500" tIns="25400" rIns="63500" bIns="25400">
                <a:spAutoFit/>
              </a:bodyPr>
              <a:lstStyle/>
              <a:p>
                <a:pPr>
                  <a:lnSpc>
                    <a:spcPct val="85000"/>
                  </a:lnSpc>
                </a:pPr>
                <a:r>
                  <a:rPr lang="en-US" altLang="zh-CN" sz="1800" b="0"/>
                  <a:t>Instr. Operands</a:t>
                </a:r>
              </a:p>
            </p:txBody>
          </p:sp>
          <p:sp>
            <p:nvSpPr>
              <p:cNvPr id="281628" name="Rectangle 28"/>
              <p:cNvSpPr>
                <a:spLocks noChangeArrowheads="1"/>
              </p:cNvSpPr>
              <p:nvPr/>
            </p:nvSpPr>
            <p:spPr bwMode="auto">
              <a:xfrm>
                <a:off x="2704" y="2064"/>
                <a:ext cx="504" cy="179"/>
              </a:xfrm>
              <a:prstGeom prst="rect">
                <a:avLst/>
              </a:prstGeom>
              <a:noFill/>
              <a:ln w="12700">
                <a:noFill/>
                <a:miter lim="800000"/>
                <a:headEnd/>
                <a:tailEnd/>
              </a:ln>
              <a:effectLst/>
            </p:spPr>
            <p:txBody>
              <a:bodyPr wrap="none" lIns="63500" tIns="25400" rIns="63500" bIns="25400">
                <a:spAutoFit/>
              </a:bodyPr>
              <a:lstStyle/>
              <a:p>
                <a:pPr>
                  <a:lnSpc>
                    <a:spcPct val="85000"/>
                  </a:lnSpc>
                </a:pPr>
                <a:r>
                  <a:rPr lang="en-US" altLang="zh-CN" sz="1800" b="0"/>
                  <a:t>Blocks</a:t>
                </a:r>
              </a:p>
            </p:txBody>
          </p:sp>
          <p:sp>
            <p:nvSpPr>
              <p:cNvPr id="281629" name="Rectangle 29"/>
              <p:cNvSpPr>
                <a:spLocks noChangeArrowheads="1"/>
              </p:cNvSpPr>
              <p:nvPr/>
            </p:nvSpPr>
            <p:spPr bwMode="auto">
              <a:xfrm>
                <a:off x="2704" y="2736"/>
                <a:ext cx="488" cy="179"/>
              </a:xfrm>
              <a:prstGeom prst="rect">
                <a:avLst/>
              </a:prstGeom>
              <a:noFill/>
              <a:ln w="12700">
                <a:noFill/>
                <a:miter lim="800000"/>
                <a:headEnd/>
                <a:tailEnd/>
              </a:ln>
              <a:effectLst/>
            </p:spPr>
            <p:txBody>
              <a:bodyPr wrap="none" lIns="63500" tIns="25400" rIns="63500" bIns="25400">
                <a:spAutoFit/>
              </a:bodyPr>
              <a:lstStyle/>
              <a:p>
                <a:pPr>
                  <a:lnSpc>
                    <a:spcPct val="85000"/>
                  </a:lnSpc>
                </a:pPr>
                <a:r>
                  <a:rPr lang="en-US" altLang="zh-CN" sz="1800" b="0"/>
                  <a:t>Pages</a:t>
                </a:r>
              </a:p>
            </p:txBody>
          </p:sp>
          <p:sp>
            <p:nvSpPr>
              <p:cNvPr id="281630" name="Rectangle 30"/>
              <p:cNvSpPr>
                <a:spLocks noChangeArrowheads="1"/>
              </p:cNvSpPr>
              <p:nvPr/>
            </p:nvSpPr>
            <p:spPr bwMode="auto">
              <a:xfrm>
                <a:off x="2704" y="3408"/>
                <a:ext cx="384" cy="179"/>
              </a:xfrm>
              <a:prstGeom prst="rect">
                <a:avLst/>
              </a:prstGeom>
              <a:noFill/>
              <a:ln w="12700">
                <a:noFill/>
                <a:miter lim="800000"/>
                <a:headEnd/>
                <a:tailEnd/>
              </a:ln>
              <a:effectLst/>
            </p:spPr>
            <p:txBody>
              <a:bodyPr wrap="none" lIns="63500" tIns="25400" rIns="63500" bIns="25400">
                <a:spAutoFit/>
              </a:bodyPr>
              <a:lstStyle/>
              <a:p>
                <a:pPr>
                  <a:lnSpc>
                    <a:spcPct val="85000"/>
                  </a:lnSpc>
                </a:pPr>
                <a:r>
                  <a:rPr lang="en-US" altLang="zh-CN" sz="1800" b="0"/>
                  <a:t>Files</a:t>
                </a:r>
              </a:p>
            </p:txBody>
          </p:sp>
        </p:grpSp>
        <p:sp>
          <p:nvSpPr>
            <p:cNvPr id="281631" name="Rectangle 31"/>
            <p:cNvSpPr>
              <a:spLocks noChangeArrowheads="1"/>
            </p:cNvSpPr>
            <p:nvPr/>
          </p:nvSpPr>
          <p:spPr bwMode="auto">
            <a:xfrm>
              <a:off x="4008" y="744"/>
              <a:ext cx="620" cy="327"/>
            </a:xfrm>
            <a:prstGeom prst="rect">
              <a:avLst/>
            </a:prstGeom>
            <a:noFill/>
            <a:ln w="12700">
              <a:noFill/>
              <a:miter lim="800000"/>
              <a:headEnd/>
              <a:tailEnd/>
            </a:ln>
            <a:effectLst/>
          </p:spPr>
          <p:txBody>
            <a:bodyPr wrap="none" lIns="63500" tIns="25400" rIns="63500" bIns="25400">
              <a:spAutoFit/>
            </a:bodyPr>
            <a:lstStyle/>
            <a:p>
              <a:pPr>
                <a:spcBef>
                  <a:spcPts val="0"/>
                </a:spcBef>
              </a:pPr>
              <a:r>
                <a:rPr lang="en-US" altLang="zh-CN" i="1" dirty="0">
                  <a:solidFill>
                    <a:schemeClr val="tx1"/>
                  </a:solidFill>
                </a:rPr>
                <a:t>Staging</a:t>
              </a:r>
            </a:p>
            <a:p>
              <a:pPr>
                <a:lnSpc>
                  <a:spcPct val="90000"/>
                </a:lnSpc>
                <a:spcBef>
                  <a:spcPts val="0"/>
                </a:spcBef>
              </a:pPr>
              <a:r>
                <a:rPr lang="en-US" altLang="zh-CN" i="1" dirty="0" err="1">
                  <a:solidFill>
                    <a:schemeClr val="tx1"/>
                  </a:solidFill>
                </a:rPr>
                <a:t>Xfer</a:t>
              </a:r>
              <a:r>
                <a:rPr lang="en-US" altLang="zh-CN" i="1" dirty="0">
                  <a:solidFill>
                    <a:schemeClr val="tx1"/>
                  </a:solidFill>
                </a:rPr>
                <a:t> Unit</a:t>
              </a:r>
            </a:p>
          </p:txBody>
        </p:sp>
        <p:sp>
          <p:nvSpPr>
            <p:cNvPr id="281632" name="Rectangle 32"/>
            <p:cNvSpPr>
              <a:spLocks noChangeArrowheads="1"/>
            </p:cNvSpPr>
            <p:nvPr/>
          </p:nvSpPr>
          <p:spPr bwMode="auto">
            <a:xfrm>
              <a:off x="3880" y="1360"/>
              <a:ext cx="979" cy="311"/>
            </a:xfrm>
            <a:prstGeom prst="rect">
              <a:avLst/>
            </a:prstGeom>
            <a:noFill/>
            <a:ln w="12700">
              <a:noFill/>
              <a:miter lim="800000"/>
              <a:headEnd/>
              <a:tailEnd/>
            </a:ln>
            <a:effectLst/>
          </p:spPr>
          <p:txBody>
            <a:bodyPr wrap="none" lIns="63500" tIns="25400" rIns="63500" bIns="25400">
              <a:spAutoFit/>
            </a:bodyPr>
            <a:lstStyle/>
            <a:p>
              <a:pPr>
                <a:lnSpc>
                  <a:spcPct val="90000"/>
                </a:lnSpc>
              </a:pPr>
              <a:r>
                <a:rPr lang="en-US" altLang="zh-CN" dirty="0" err="1">
                  <a:solidFill>
                    <a:schemeClr val="tx1"/>
                  </a:solidFill>
                </a:rPr>
                <a:t>prog</a:t>
              </a:r>
              <a:r>
                <a:rPr lang="en-US" altLang="zh-CN" dirty="0">
                  <a:solidFill>
                    <a:schemeClr val="tx1"/>
                  </a:solidFill>
                </a:rPr>
                <a:t>./compiler</a:t>
              </a:r>
            </a:p>
            <a:p>
              <a:pPr>
                <a:lnSpc>
                  <a:spcPct val="90000"/>
                </a:lnSpc>
                <a:spcBef>
                  <a:spcPts val="0"/>
                </a:spcBef>
              </a:pPr>
              <a:r>
                <a:rPr lang="zh-CN" altLang="en-US" dirty="0">
                  <a:solidFill>
                    <a:schemeClr val="tx1"/>
                  </a:solidFill>
                </a:rPr>
                <a:t>1-8 </a:t>
              </a:r>
              <a:r>
                <a:rPr lang="en-US" altLang="zh-CN" dirty="0">
                  <a:solidFill>
                    <a:schemeClr val="tx1"/>
                  </a:solidFill>
                </a:rPr>
                <a:t>bytes</a:t>
              </a:r>
            </a:p>
          </p:txBody>
        </p:sp>
        <p:sp>
          <p:nvSpPr>
            <p:cNvPr id="281633" name="Rectangle 33"/>
            <p:cNvSpPr>
              <a:spLocks noChangeArrowheads="1"/>
            </p:cNvSpPr>
            <p:nvPr/>
          </p:nvSpPr>
          <p:spPr bwMode="auto">
            <a:xfrm>
              <a:off x="3928" y="1984"/>
              <a:ext cx="856" cy="343"/>
            </a:xfrm>
            <a:prstGeom prst="rect">
              <a:avLst/>
            </a:prstGeom>
            <a:noFill/>
            <a:ln w="12700">
              <a:noFill/>
              <a:miter lim="800000"/>
              <a:headEnd/>
              <a:tailEnd/>
            </a:ln>
            <a:effectLst/>
          </p:spPr>
          <p:txBody>
            <a:bodyPr wrap="none" lIns="63500" tIns="25400" rIns="63500" bIns="25400">
              <a:spAutoFit/>
            </a:bodyPr>
            <a:lstStyle/>
            <a:p>
              <a:pPr>
                <a:spcBef>
                  <a:spcPts val="0"/>
                </a:spcBef>
              </a:pPr>
              <a:r>
                <a:rPr lang="en-US" altLang="zh-CN" dirty="0">
                  <a:solidFill>
                    <a:schemeClr val="tx1"/>
                  </a:solidFill>
                </a:rPr>
                <a:t>cache </a:t>
              </a:r>
              <a:r>
                <a:rPr lang="en-US" altLang="zh-CN" dirty="0" err="1">
                  <a:solidFill>
                    <a:schemeClr val="tx1"/>
                  </a:solidFill>
                </a:rPr>
                <a:t>cntl</a:t>
              </a:r>
              <a:endParaRPr lang="en-US" altLang="zh-CN" dirty="0">
                <a:solidFill>
                  <a:schemeClr val="tx1"/>
                </a:solidFill>
              </a:endParaRPr>
            </a:p>
            <a:p>
              <a:pPr>
                <a:spcBef>
                  <a:spcPts val="0"/>
                </a:spcBef>
              </a:pPr>
              <a:r>
                <a:rPr lang="en-US" altLang="zh-CN" dirty="0" smtClean="0">
                  <a:solidFill>
                    <a:schemeClr val="tx1"/>
                  </a:solidFill>
                </a:rPr>
                <a:t>32</a:t>
              </a:r>
              <a:r>
                <a:rPr lang="zh-CN" altLang="en-US" dirty="0" smtClean="0">
                  <a:solidFill>
                    <a:schemeClr val="tx1"/>
                  </a:solidFill>
                </a:rPr>
                <a:t>-</a:t>
              </a:r>
              <a:r>
                <a:rPr lang="zh-CN" altLang="en-US" dirty="0">
                  <a:solidFill>
                    <a:schemeClr val="tx1"/>
                  </a:solidFill>
                </a:rPr>
                <a:t>128 </a:t>
              </a:r>
              <a:r>
                <a:rPr lang="en-US" altLang="zh-CN" dirty="0">
                  <a:solidFill>
                    <a:schemeClr val="tx1"/>
                  </a:solidFill>
                </a:rPr>
                <a:t>bytes</a:t>
              </a:r>
            </a:p>
          </p:txBody>
        </p:sp>
        <p:sp>
          <p:nvSpPr>
            <p:cNvPr id="281634" name="Rectangle 34"/>
            <p:cNvSpPr>
              <a:spLocks noChangeArrowheads="1"/>
            </p:cNvSpPr>
            <p:nvPr/>
          </p:nvSpPr>
          <p:spPr bwMode="auto">
            <a:xfrm>
              <a:off x="3984" y="2656"/>
              <a:ext cx="842" cy="327"/>
            </a:xfrm>
            <a:prstGeom prst="rect">
              <a:avLst/>
            </a:prstGeom>
            <a:noFill/>
            <a:ln w="12700">
              <a:noFill/>
              <a:miter lim="800000"/>
              <a:headEnd/>
              <a:tailEnd/>
            </a:ln>
            <a:effectLst/>
          </p:spPr>
          <p:txBody>
            <a:bodyPr wrap="none" lIns="63500" tIns="25400" rIns="63500" bIns="25400">
              <a:spAutoFit/>
            </a:bodyPr>
            <a:lstStyle/>
            <a:p>
              <a:pPr>
                <a:lnSpc>
                  <a:spcPct val="90000"/>
                </a:lnSpc>
              </a:pPr>
              <a:r>
                <a:rPr lang="en-US" altLang="zh-CN" dirty="0">
                  <a:solidFill>
                    <a:schemeClr val="tx1"/>
                  </a:solidFill>
                </a:rPr>
                <a:t>OS</a:t>
              </a:r>
            </a:p>
            <a:p>
              <a:pPr>
                <a:spcBef>
                  <a:spcPts val="0"/>
                </a:spcBef>
              </a:pPr>
              <a:r>
                <a:rPr lang="zh-CN" altLang="en-US" dirty="0" smtClean="0">
                  <a:solidFill>
                    <a:schemeClr val="tx1"/>
                  </a:solidFill>
                </a:rPr>
                <a:t>4</a:t>
              </a:r>
              <a:r>
                <a:rPr lang="en-US" altLang="zh-CN" dirty="0" smtClean="0">
                  <a:solidFill>
                    <a:schemeClr val="tx1"/>
                  </a:solidFill>
                </a:rPr>
                <a:t>K-4M </a:t>
              </a:r>
              <a:r>
                <a:rPr lang="en-US" altLang="zh-CN" dirty="0">
                  <a:solidFill>
                    <a:schemeClr val="tx1"/>
                  </a:solidFill>
                </a:rPr>
                <a:t>bytes</a:t>
              </a:r>
            </a:p>
          </p:txBody>
        </p:sp>
        <p:sp>
          <p:nvSpPr>
            <p:cNvPr id="281635" name="Rectangle 35"/>
            <p:cNvSpPr>
              <a:spLocks noChangeArrowheads="1"/>
            </p:cNvSpPr>
            <p:nvPr/>
          </p:nvSpPr>
          <p:spPr bwMode="auto">
            <a:xfrm>
              <a:off x="3960" y="3328"/>
              <a:ext cx="914" cy="343"/>
            </a:xfrm>
            <a:prstGeom prst="rect">
              <a:avLst/>
            </a:prstGeom>
            <a:noFill/>
            <a:ln w="12700">
              <a:noFill/>
              <a:miter lim="800000"/>
              <a:headEnd/>
              <a:tailEnd/>
            </a:ln>
            <a:effectLst/>
          </p:spPr>
          <p:txBody>
            <a:bodyPr wrap="none" lIns="63500" tIns="25400" rIns="63500" bIns="25400">
              <a:spAutoFit/>
            </a:bodyPr>
            <a:lstStyle/>
            <a:p>
              <a:pPr>
                <a:spcBef>
                  <a:spcPts val="0"/>
                </a:spcBef>
              </a:pPr>
              <a:r>
                <a:rPr lang="en-US" altLang="zh-CN" dirty="0">
                  <a:solidFill>
                    <a:schemeClr val="tx1"/>
                  </a:solidFill>
                </a:rPr>
                <a:t>user/operator</a:t>
              </a:r>
            </a:p>
            <a:p>
              <a:pPr>
                <a:spcBef>
                  <a:spcPts val="0"/>
                </a:spcBef>
              </a:pPr>
              <a:r>
                <a:rPr lang="en-US" altLang="zh-CN" dirty="0">
                  <a:solidFill>
                    <a:schemeClr val="tx1"/>
                  </a:solidFill>
                </a:rPr>
                <a:t>Mbytes</a:t>
              </a:r>
            </a:p>
          </p:txBody>
        </p:sp>
        <p:sp>
          <p:nvSpPr>
            <p:cNvPr id="281636" name="Rectangle 36"/>
            <p:cNvSpPr>
              <a:spLocks noChangeArrowheads="1"/>
            </p:cNvSpPr>
            <p:nvPr/>
          </p:nvSpPr>
          <p:spPr bwMode="auto">
            <a:xfrm>
              <a:off x="4712" y="685"/>
              <a:ext cx="904" cy="179"/>
            </a:xfrm>
            <a:prstGeom prst="rect">
              <a:avLst/>
            </a:prstGeom>
            <a:noFill/>
            <a:ln w="12700">
              <a:noFill/>
              <a:miter lim="800000"/>
              <a:headEnd/>
              <a:tailEnd/>
            </a:ln>
            <a:effectLst/>
          </p:spPr>
          <p:txBody>
            <a:bodyPr wrap="none" lIns="63500" tIns="25400" rIns="63500" bIns="25400">
              <a:spAutoFit/>
            </a:bodyPr>
            <a:lstStyle/>
            <a:p>
              <a:pPr>
                <a:lnSpc>
                  <a:spcPct val="85000"/>
                </a:lnSpc>
              </a:pPr>
              <a:r>
                <a:rPr lang="en-US" altLang="zh-CN" sz="1800" dirty="0">
                  <a:solidFill>
                    <a:schemeClr val="tx1"/>
                  </a:solidFill>
                </a:rPr>
                <a:t>Upper</a:t>
              </a:r>
              <a:r>
                <a:rPr lang="en-US" altLang="zh-CN" sz="1800" dirty="0">
                  <a:solidFill>
                    <a:schemeClr val="hlink"/>
                  </a:solidFill>
                </a:rPr>
                <a:t> </a:t>
              </a:r>
              <a:r>
                <a:rPr lang="en-US" altLang="zh-CN" sz="1800" dirty="0">
                  <a:solidFill>
                    <a:schemeClr val="tx1"/>
                  </a:solidFill>
                </a:rPr>
                <a:t>Level</a:t>
              </a:r>
            </a:p>
          </p:txBody>
        </p:sp>
        <p:sp>
          <p:nvSpPr>
            <p:cNvPr id="281637" name="Rectangle 37"/>
            <p:cNvSpPr>
              <a:spLocks noChangeArrowheads="1"/>
            </p:cNvSpPr>
            <p:nvPr/>
          </p:nvSpPr>
          <p:spPr bwMode="auto">
            <a:xfrm>
              <a:off x="4616" y="3792"/>
              <a:ext cx="912" cy="179"/>
            </a:xfrm>
            <a:prstGeom prst="rect">
              <a:avLst/>
            </a:prstGeom>
            <a:noFill/>
            <a:ln w="12700">
              <a:noFill/>
              <a:miter lim="800000"/>
              <a:headEnd/>
              <a:tailEnd/>
            </a:ln>
            <a:effectLst/>
          </p:spPr>
          <p:txBody>
            <a:bodyPr wrap="none" lIns="63500" tIns="25400" rIns="63500" bIns="25400">
              <a:spAutoFit/>
            </a:bodyPr>
            <a:lstStyle/>
            <a:p>
              <a:pPr>
                <a:lnSpc>
                  <a:spcPct val="85000"/>
                </a:lnSpc>
              </a:pPr>
              <a:r>
                <a:rPr lang="en-US" altLang="zh-CN" sz="1800" dirty="0">
                  <a:solidFill>
                    <a:schemeClr val="tx1"/>
                  </a:solidFill>
                </a:rPr>
                <a:t>Lower</a:t>
              </a:r>
              <a:r>
                <a:rPr lang="en-US" altLang="zh-CN" sz="1800" dirty="0">
                  <a:solidFill>
                    <a:schemeClr val="hlink"/>
                  </a:solidFill>
                </a:rPr>
                <a:t> </a:t>
              </a:r>
              <a:r>
                <a:rPr lang="en-US" altLang="zh-CN" sz="1800" dirty="0">
                  <a:solidFill>
                    <a:schemeClr val="tx1"/>
                  </a:solidFill>
                </a:rPr>
                <a:t>Level</a:t>
              </a:r>
            </a:p>
          </p:txBody>
        </p:sp>
        <p:sp>
          <p:nvSpPr>
            <p:cNvPr id="281638" name="Line 38"/>
            <p:cNvSpPr>
              <a:spLocks noChangeShapeType="1"/>
            </p:cNvSpPr>
            <p:nvPr/>
          </p:nvSpPr>
          <p:spPr bwMode="auto">
            <a:xfrm flipV="1">
              <a:off x="4944" y="896"/>
              <a:ext cx="0" cy="2784"/>
            </a:xfrm>
            <a:prstGeom prst="line">
              <a:avLst/>
            </a:prstGeom>
            <a:noFill/>
            <a:ln w="12700">
              <a:solidFill>
                <a:schemeClr val="tx1"/>
              </a:solidFill>
              <a:round/>
              <a:headEnd/>
              <a:tailEnd type="triangle" w="med" len="med"/>
            </a:ln>
            <a:effectLst/>
          </p:spPr>
          <p:txBody>
            <a:bodyPr/>
            <a:lstStyle/>
            <a:p>
              <a:endParaRPr lang="en-US"/>
            </a:p>
          </p:txBody>
        </p:sp>
        <p:sp>
          <p:nvSpPr>
            <p:cNvPr id="281639" name="Rectangle 39"/>
            <p:cNvSpPr>
              <a:spLocks noChangeArrowheads="1"/>
            </p:cNvSpPr>
            <p:nvPr/>
          </p:nvSpPr>
          <p:spPr bwMode="auto">
            <a:xfrm>
              <a:off x="5128" y="864"/>
              <a:ext cx="440" cy="179"/>
            </a:xfrm>
            <a:prstGeom prst="rect">
              <a:avLst/>
            </a:prstGeom>
            <a:noFill/>
            <a:ln w="12700">
              <a:noFill/>
              <a:miter lim="800000"/>
              <a:headEnd/>
              <a:tailEnd/>
            </a:ln>
            <a:effectLst/>
          </p:spPr>
          <p:txBody>
            <a:bodyPr wrap="none" lIns="63500" tIns="25400" rIns="63500" bIns="25400">
              <a:spAutoFit/>
            </a:bodyPr>
            <a:lstStyle/>
            <a:p>
              <a:pPr>
                <a:lnSpc>
                  <a:spcPct val="85000"/>
                </a:lnSpc>
              </a:pPr>
              <a:r>
                <a:rPr lang="en-US" altLang="zh-CN" sz="1800" b="0" dirty="0">
                  <a:solidFill>
                    <a:schemeClr val="tx1"/>
                  </a:solidFill>
                </a:rPr>
                <a:t>faster</a:t>
              </a:r>
            </a:p>
          </p:txBody>
        </p:sp>
        <p:sp>
          <p:nvSpPr>
            <p:cNvPr id="281640" name="Line 40"/>
            <p:cNvSpPr>
              <a:spLocks noChangeShapeType="1"/>
            </p:cNvSpPr>
            <p:nvPr/>
          </p:nvSpPr>
          <p:spPr bwMode="auto">
            <a:xfrm>
              <a:off x="5328" y="1136"/>
              <a:ext cx="0" cy="2352"/>
            </a:xfrm>
            <a:prstGeom prst="line">
              <a:avLst/>
            </a:prstGeom>
            <a:noFill/>
            <a:ln w="12700">
              <a:solidFill>
                <a:schemeClr val="tx1"/>
              </a:solidFill>
              <a:round/>
              <a:headEnd/>
              <a:tailEnd type="triangle" w="med" len="med"/>
            </a:ln>
            <a:effectLst/>
          </p:spPr>
          <p:txBody>
            <a:bodyPr/>
            <a:lstStyle/>
            <a:p>
              <a:endParaRPr lang="en-US"/>
            </a:p>
          </p:txBody>
        </p:sp>
        <p:sp>
          <p:nvSpPr>
            <p:cNvPr id="281641" name="Rectangle 41"/>
            <p:cNvSpPr>
              <a:spLocks noChangeArrowheads="1"/>
            </p:cNvSpPr>
            <p:nvPr/>
          </p:nvSpPr>
          <p:spPr bwMode="auto">
            <a:xfrm>
              <a:off x="5096" y="3552"/>
              <a:ext cx="496" cy="179"/>
            </a:xfrm>
            <a:prstGeom prst="rect">
              <a:avLst/>
            </a:prstGeom>
            <a:noFill/>
            <a:ln w="12700">
              <a:noFill/>
              <a:miter lim="800000"/>
              <a:headEnd/>
              <a:tailEnd/>
            </a:ln>
            <a:effectLst/>
          </p:spPr>
          <p:txBody>
            <a:bodyPr wrap="none" lIns="63500" tIns="25400" rIns="63500" bIns="25400">
              <a:spAutoFit/>
            </a:bodyPr>
            <a:lstStyle/>
            <a:p>
              <a:pPr>
                <a:lnSpc>
                  <a:spcPct val="85000"/>
                </a:lnSpc>
              </a:pPr>
              <a:r>
                <a:rPr lang="en-US" altLang="zh-CN" sz="1800" b="0" dirty="0">
                  <a:solidFill>
                    <a:schemeClr val="tx1"/>
                  </a:solidFill>
                </a:rPr>
                <a:t>Larger</a:t>
              </a:r>
            </a:p>
          </p:txBody>
        </p:sp>
      </p:grpSp>
      <p:sp>
        <p:nvSpPr>
          <p:cNvPr id="281642" name="Rectangle 42"/>
          <p:cNvSpPr>
            <a:spLocks noGrp="1" noChangeArrowheads="1"/>
          </p:cNvSpPr>
          <p:nvPr>
            <p:ph type="title"/>
          </p:nvPr>
        </p:nvSpPr>
        <p:spPr/>
        <p:txBody>
          <a:bodyPr/>
          <a:lstStyle/>
          <a:p>
            <a:r>
              <a:rPr lang="en-US" altLang="zh-CN" sz="3200" dirty="0" smtClean="0"/>
              <a:t>Complexity of Memory </a:t>
            </a:r>
            <a:r>
              <a:rPr lang="en-US" altLang="zh-CN" sz="3200" dirty="0"/>
              <a:t>Hierarchy</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sz="3600" dirty="0" smtClean="0"/>
              <a:t>Complexity of Data Access</a:t>
            </a:r>
            <a:endParaRPr lang="en-US" sz="3600" dirty="0"/>
          </a:p>
        </p:txBody>
      </p:sp>
      <p:sp>
        <p:nvSpPr>
          <p:cNvPr id="3" name="内容占位符 2"/>
          <p:cNvSpPr>
            <a:spLocks noGrp="1"/>
          </p:cNvSpPr>
          <p:nvPr>
            <p:ph idx="1"/>
          </p:nvPr>
        </p:nvSpPr>
        <p:spPr>
          <a:xfrm>
            <a:off x="609600" y="1295400"/>
            <a:ext cx="8064500" cy="4927600"/>
          </a:xfrm>
        </p:spPr>
        <p:txBody>
          <a:bodyPr/>
          <a:lstStyle/>
          <a:p>
            <a:pPr>
              <a:buFont typeface="Wingdings" pitchFamily="2" charset="2"/>
              <a:buChar char="q"/>
            </a:pPr>
            <a:r>
              <a:rPr lang="en-US" sz="2800" dirty="0" smtClean="0">
                <a:solidFill>
                  <a:srgbClr val="FF0000"/>
                </a:solidFill>
              </a:rPr>
              <a:t>The complexity of CPU Design</a:t>
            </a:r>
          </a:p>
          <a:p>
            <a:pPr lvl="1">
              <a:buFont typeface="Courier New" pitchFamily="49" charset="0"/>
              <a:buChar char="o"/>
            </a:pPr>
            <a:r>
              <a:rPr lang="en-US" sz="2000" dirty="0" smtClean="0"/>
              <a:t>Out-of-order Execution</a:t>
            </a:r>
          </a:p>
          <a:p>
            <a:pPr lvl="1">
              <a:buFont typeface="Courier New" pitchFamily="49" charset="0"/>
              <a:buChar char="o"/>
            </a:pPr>
            <a:r>
              <a:rPr lang="en-US" sz="2000" dirty="0" smtClean="0"/>
              <a:t>Multithreading technology</a:t>
            </a:r>
          </a:p>
          <a:p>
            <a:pPr lvl="1">
              <a:buFont typeface="Courier New" pitchFamily="49" charset="0"/>
              <a:buChar char="o"/>
            </a:pPr>
            <a:r>
              <a:rPr lang="en-US" sz="2000" dirty="0" smtClean="0"/>
              <a:t>Speculation mechanisms</a:t>
            </a:r>
          </a:p>
          <a:p>
            <a:pPr lvl="1">
              <a:buFont typeface="Courier New" pitchFamily="49" charset="0"/>
              <a:buChar char="o"/>
            </a:pPr>
            <a:endParaRPr lang="en-US" sz="2000" dirty="0" smtClean="0"/>
          </a:p>
          <a:p>
            <a:pPr>
              <a:buFont typeface="Wingdings" pitchFamily="2" charset="2"/>
              <a:buChar char="q"/>
            </a:pPr>
            <a:r>
              <a:rPr lang="en-US" sz="2800" dirty="0" smtClean="0">
                <a:solidFill>
                  <a:srgbClr val="FF0000"/>
                </a:solidFill>
              </a:rPr>
              <a:t>The complexity of Memory Design</a:t>
            </a:r>
          </a:p>
          <a:p>
            <a:pPr lvl="1">
              <a:buFont typeface="Courier New" pitchFamily="49" charset="0"/>
              <a:buChar char="o"/>
            </a:pPr>
            <a:r>
              <a:rPr lang="en-US" sz="2000" dirty="0" smtClean="0"/>
              <a:t>Advanced Cache Technologies</a:t>
            </a:r>
          </a:p>
          <a:p>
            <a:pPr lvl="1">
              <a:buFont typeface="Courier New" pitchFamily="49" charset="0"/>
              <a:buChar char="o"/>
            </a:pPr>
            <a:r>
              <a:rPr lang="en-US" sz="2000" dirty="0" smtClean="0"/>
              <a:t>Allow tens or hundreds of cache accesses to overlap with each other</a:t>
            </a:r>
          </a:p>
          <a:p>
            <a:pPr lvl="1">
              <a:buFont typeface="Courier New" pitchFamily="49" charset="0"/>
              <a:buChar char="o"/>
            </a:pPr>
            <a:r>
              <a:rPr lang="en-US" sz="2000" dirty="0" smtClean="0"/>
              <a:t>Processor continue execution instructions under multiple cache misses</a:t>
            </a:r>
          </a:p>
          <a:p>
            <a:endParaRPr lang="en-US"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sz="3600" dirty="0" smtClean="0"/>
              <a:t>Existing Memory Metrics</a:t>
            </a:r>
            <a:endParaRPr lang="en-US" sz="3600" dirty="0"/>
          </a:p>
        </p:txBody>
      </p:sp>
      <p:sp>
        <p:nvSpPr>
          <p:cNvPr id="3" name="内容占位符 2"/>
          <p:cNvSpPr>
            <a:spLocks noGrp="1"/>
          </p:cNvSpPr>
          <p:nvPr>
            <p:ph idx="1"/>
          </p:nvPr>
        </p:nvSpPr>
        <p:spPr>
          <a:xfrm>
            <a:off x="457200" y="1193800"/>
            <a:ext cx="8534400" cy="5511800"/>
          </a:xfrm>
        </p:spPr>
        <p:txBody>
          <a:bodyPr>
            <a:normAutofit/>
          </a:bodyPr>
          <a:lstStyle/>
          <a:p>
            <a:pPr>
              <a:buFont typeface="Wingdings" pitchFamily="2" charset="2"/>
              <a:buChar char="q"/>
            </a:pPr>
            <a:r>
              <a:rPr lang="en-US" sz="2200" dirty="0" smtClean="0"/>
              <a:t>Miss Rate(MR)</a:t>
            </a:r>
          </a:p>
          <a:p>
            <a:pPr lvl="1">
              <a:buFont typeface="Courier New" pitchFamily="49" charset="0"/>
              <a:buChar char="o"/>
            </a:pPr>
            <a:r>
              <a:rPr lang="en-US" sz="1600" dirty="0" smtClean="0"/>
              <a:t>{the number of miss memory accesses} over {the number of total memory accesses}</a:t>
            </a:r>
          </a:p>
          <a:p>
            <a:pPr>
              <a:buFont typeface="Wingdings" pitchFamily="2" charset="2"/>
              <a:buChar char="q"/>
            </a:pPr>
            <a:r>
              <a:rPr lang="en-US" sz="2200" dirty="0" smtClean="0"/>
              <a:t>Misses Per Kilo-Instructions(MPKI)</a:t>
            </a:r>
          </a:p>
          <a:p>
            <a:pPr lvl="1">
              <a:buFont typeface="Courier New" pitchFamily="49" charset="0"/>
              <a:buChar char="o"/>
            </a:pPr>
            <a:r>
              <a:rPr lang="en-US" sz="1600" dirty="0" smtClean="0"/>
              <a:t>{the number of miss memory accesses} over {the number of total committed Instructions × 1000}</a:t>
            </a:r>
          </a:p>
          <a:p>
            <a:pPr>
              <a:buFont typeface="Wingdings" pitchFamily="2" charset="2"/>
              <a:buChar char="q"/>
            </a:pPr>
            <a:r>
              <a:rPr lang="en-US" sz="2200" dirty="0" smtClean="0"/>
              <a:t>Average Miss Penalty(AMP)</a:t>
            </a:r>
          </a:p>
          <a:p>
            <a:pPr lvl="1">
              <a:buFont typeface="Courier New" pitchFamily="49" charset="0"/>
              <a:buChar char="o"/>
            </a:pPr>
            <a:r>
              <a:rPr lang="en-US" sz="1600" dirty="0" smtClean="0"/>
              <a:t>{the summary of single miss latency} over {the number of miss memory accesses}</a:t>
            </a:r>
          </a:p>
          <a:p>
            <a:pPr>
              <a:buFont typeface="Wingdings" pitchFamily="2" charset="2"/>
              <a:buChar char="q"/>
            </a:pPr>
            <a:r>
              <a:rPr lang="en-US" sz="2200" dirty="0" smtClean="0"/>
              <a:t>Average Memory Access Time (AMAT)</a:t>
            </a:r>
          </a:p>
          <a:p>
            <a:pPr lvl="1">
              <a:buFont typeface="Courier New" pitchFamily="49" charset="0"/>
              <a:buChar char="o"/>
            </a:pPr>
            <a:r>
              <a:rPr lang="en-US" sz="1600" dirty="0" smtClean="0"/>
              <a:t>AMAT = Hit time + MR×AMP</a:t>
            </a:r>
          </a:p>
          <a:p>
            <a:pPr>
              <a:buFont typeface="Wingdings" pitchFamily="2" charset="2"/>
              <a:buChar char="q"/>
            </a:pPr>
            <a:r>
              <a:rPr lang="en-US" sz="2800" dirty="0" smtClean="0">
                <a:solidFill>
                  <a:srgbClr val="FF0000"/>
                </a:solidFill>
              </a:rPr>
              <a:t>Flaw of Existing Metrics </a:t>
            </a:r>
          </a:p>
          <a:p>
            <a:pPr lvl="1">
              <a:buFont typeface="Courier New" pitchFamily="49" charset="0"/>
              <a:buChar char="o"/>
            </a:pPr>
            <a:r>
              <a:rPr lang="en-US" sz="2400" dirty="0" smtClean="0">
                <a:solidFill>
                  <a:srgbClr val="114FFB"/>
                </a:solidFill>
              </a:rPr>
              <a:t>Focus on a single component or</a:t>
            </a:r>
          </a:p>
          <a:p>
            <a:pPr lvl="1">
              <a:buFont typeface="Courier New" pitchFamily="49" charset="0"/>
              <a:buChar char="o"/>
            </a:pPr>
            <a:r>
              <a:rPr lang="en-US" sz="2400" dirty="0" smtClean="0">
                <a:solidFill>
                  <a:srgbClr val="114FFB"/>
                </a:solidFill>
              </a:rPr>
              <a:t>A single memory access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childTnLst>
                                </p:cTn>
                              </p:par>
                              <p:par>
                                <p:cTn id="11" presetID="3" presetClass="entr" presetSubtype="10" fill="hold" grpId="0" nodeType="withEffect">
                                  <p:stCondLst>
                                    <p:cond delay="0"/>
                                  </p:stCondLst>
                                  <p:childTnLst>
                                    <p:set>
                                      <p:cBhvr>
                                        <p:cTn id="12" dur="1" fill="hold">
                                          <p:stCondLst>
                                            <p:cond delay="0"/>
                                          </p:stCondLst>
                                        </p:cTn>
                                        <p:tgtEl>
                                          <p:spTgt spid="3">
                                            <p:txEl>
                                              <p:pRg st="8" end="8"/>
                                            </p:txEl>
                                          </p:spTgt>
                                        </p:tgtEl>
                                        <p:attrNameLst>
                                          <p:attrName>style.visibility</p:attrName>
                                        </p:attrNameLst>
                                      </p:cBhvr>
                                      <p:to>
                                        <p:strVal val="visible"/>
                                      </p:to>
                                    </p:set>
                                    <p:animEffect transition="in" filter="blinds(horizontal)">
                                      <p:cBhvr>
                                        <p:cTn id="13" dur="3000"/>
                                        <p:tgtEl>
                                          <p:spTgt spid="3">
                                            <p:txEl>
                                              <p:pRg st="8" end="8"/>
                                            </p:txEl>
                                          </p:spTgt>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3">
                                            <p:txEl>
                                              <p:pRg st="9" end="9"/>
                                            </p:txEl>
                                          </p:spTgt>
                                        </p:tgtEl>
                                        <p:attrNameLst>
                                          <p:attrName>style.visibility</p:attrName>
                                        </p:attrNameLst>
                                      </p:cBhvr>
                                      <p:to>
                                        <p:strVal val="visible"/>
                                      </p:to>
                                    </p:set>
                                    <p:animEffect transition="in" filter="blinds(horizontal)">
                                      <p:cBhvr>
                                        <p:cTn id="16" dur="3000"/>
                                        <p:tgtEl>
                                          <p:spTgt spid="3">
                                            <p:txEl>
                                              <p:pRg st="9" end="9"/>
                                            </p:txEl>
                                          </p:spTgt>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3">
                                            <p:txEl>
                                              <p:pRg st="10" end="10"/>
                                            </p:txEl>
                                          </p:spTgt>
                                        </p:tgtEl>
                                        <p:attrNameLst>
                                          <p:attrName>style.visibility</p:attrName>
                                        </p:attrNameLst>
                                      </p:cBhvr>
                                      <p:to>
                                        <p:strVal val="visible"/>
                                      </p:to>
                                    </p:set>
                                    <p:animEffect transition="in" filter="blinds(horizontal)">
                                      <p:cBhvr>
                                        <p:cTn id="19" dur="30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609600"/>
            <a:ext cx="8305800" cy="736600"/>
          </a:xfrm>
        </p:spPr>
        <p:txBody>
          <a:bodyPr/>
          <a:lstStyle/>
          <a:p>
            <a:pPr>
              <a:lnSpc>
                <a:spcPct val="100000"/>
              </a:lnSpc>
            </a:pPr>
            <a:r>
              <a:rPr lang="en-US" sz="3600" dirty="0" smtClean="0"/>
              <a:t>Measure Memory Performance: </a:t>
            </a:r>
            <a:r>
              <a:rPr lang="en-US" dirty="0" smtClean="0"/>
              <a:t/>
            </a:r>
            <a:br>
              <a:rPr lang="en-US" dirty="0" smtClean="0"/>
            </a:br>
            <a:r>
              <a:rPr lang="en-US" sz="2800" b="0" dirty="0" smtClean="0"/>
              <a:t>The</a:t>
            </a:r>
            <a:r>
              <a:rPr lang="en-US" dirty="0" smtClean="0"/>
              <a:t> </a:t>
            </a:r>
            <a:r>
              <a:rPr lang="en-US" sz="2800" b="0" i="1" dirty="0" smtClean="0"/>
              <a:t>Requirements</a:t>
            </a:r>
            <a:endParaRPr lang="en-US" sz="2800" b="0" i="1" dirty="0"/>
          </a:p>
        </p:txBody>
      </p:sp>
      <p:sp>
        <p:nvSpPr>
          <p:cNvPr id="3" name="内容占位符 2"/>
          <p:cNvSpPr>
            <a:spLocks noGrp="1"/>
          </p:cNvSpPr>
          <p:nvPr>
            <p:ph idx="1"/>
          </p:nvPr>
        </p:nvSpPr>
        <p:spPr>
          <a:xfrm>
            <a:off x="762000" y="1676400"/>
            <a:ext cx="7683500" cy="4927600"/>
          </a:xfrm>
        </p:spPr>
        <p:txBody>
          <a:bodyPr/>
          <a:lstStyle/>
          <a:p>
            <a:pPr>
              <a:spcAft>
                <a:spcPts val="600"/>
              </a:spcAft>
            </a:pPr>
            <a:r>
              <a:rPr lang="en-US" dirty="0" smtClean="0"/>
              <a:t>Separate but closely related to CPU performance</a:t>
            </a:r>
          </a:p>
          <a:p>
            <a:pPr lvl="1">
              <a:spcAft>
                <a:spcPts val="600"/>
              </a:spcAft>
            </a:pPr>
            <a:r>
              <a:rPr lang="en-US" dirty="0" smtClean="0"/>
              <a:t>Not Flop or IPC, but a major factor</a:t>
            </a:r>
          </a:p>
          <a:p>
            <a:pPr>
              <a:spcAft>
                <a:spcPts val="600"/>
              </a:spcAft>
            </a:pPr>
            <a:r>
              <a:rPr lang="en-US" dirty="0" smtClean="0"/>
              <a:t>Provide the total performance of the memory system as well as the performance of each tier of the memory hierarchy</a:t>
            </a:r>
          </a:p>
          <a:p>
            <a:pPr>
              <a:spcAft>
                <a:spcPts val="600"/>
              </a:spcAft>
            </a:pPr>
            <a:r>
              <a:rPr lang="en-US" dirty="0" smtClean="0"/>
              <a:t>Cover the complexity of modern memory systems</a:t>
            </a:r>
          </a:p>
          <a:p>
            <a:pPr>
              <a:spcAft>
                <a:spcPts val="600"/>
              </a:spcAft>
            </a:pPr>
            <a:r>
              <a:rPr lang="en-US" dirty="0" smtClean="0">
                <a:solidFill>
                  <a:srgbClr val="FF0000"/>
                </a:solidFill>
              </a:rPr>
              <a:t>Simple, easy to use, and easy to understand</a:t>
            </a:r>
          </a:p>
          <a:p>
            <a:pPr lvl="1"/>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8" presetClass="entr" presetSubtype="16" fill="hold" grpId="0"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animEffect transition="in" filter="diamond(in)">
                                      <p:cBhvr>
                                        <p:cTn id="9"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sz="3600" dirty="0" smtClean="0"/>
              <a:t>The Introduction of APC</a:t>
            </a:r>
            <a:endParaRPr lang="en-US" sz="3600" dirty="0"/>
          </a:p>
        </p:txBody>
      </p:sp>
      <p:sp>
        <p:nvSpPr>
          <p:cNvPr id="3" name="内容占位符 2"/>
          <p:cNvSpPr>
            <a:spLocks noGrp="1"/>
          </p:cNvSpPr>
          <p:nvPr>
            <p:ph idx="1"/>
          </p:nvPr>
        </p:nvSpPr>
        <p:spPr>
          <a:xfrm>
            <a:off x="533400" y="1193800"/>
            <a:ext cx="8382000" cy="4927600"/>
          </a:xfrm>
        </p:spPr>
        <p:txBody>
          <a:bodyPr/>
          <a:lstStyle/>
          <a:p>
            <a:r>
              <a:rPr lang="en-US" u="sng" dirty="0" smtClean="0">
                <a:solidFill>
                  <a:srgbClr val="0332B7"/>
                </a:solidFill>
                <a:latin typeface="+mj-lt"/>
                <a:ea typeface="+mj-ea"/>
                <a:cs typeface="+mj-cs"/>
              </a:rPr>
              <a:t>A</a:t>
            </a:r>
            <a:r>
              <a:rPr lang="en-US" dirty="0" smtClean="0">
                <a:solidFill>
                  <a:srgbClr val="0332B7"/>
                </a:solidFill>
                <a:latin typeface="+mj-lt"/>
                <a:ea typeface="+mj-ea"/>
                <a:cs typeface="+mj-cs"/>
              </a:rPr>
              <a:t>ccess </a:t>
            </a:r>
            <a:r>
              <a:rPr lang="en-US" u="sng" dirty="0" smtClean="0">
                <a:solidFill>
                  <a:srgbClr val="0332B7"/>
                </a:solidFill>
                <a:latin typeface="+mj-lt"/>
                <a:ea typeface="+mj-ea"/>
                <a:cs typeface="+mj-cs"/>
              </a:rPr>
              <a:t>P</a:t>
            </a:r>
            <a:r>
              <a:rPr lang="en-US" dirty="0" smtClean="0">
                <a:solidFill>
                  <a:srgbClr val="0332B7"/>
                </a:solidFill>
                <a:latin typeface="+mj-lt"/>
                <a:ea typeface="+mj-ea"/>
                <a:cs typeface="+mj-cs"/>
              </a:rPr>
              <a:t>er </a:t>
            </a:r>
            <a:r>
              <a:rPr lang="en-US" u="sng" dirty="0" smtClean="0">
                <a:solidFill>
                  <a:srgbClr val="0332B7"/>
                </a:solidFill>
                <a:latin typeface="+mj-lt"/>
                <a:ea typeface="+mj-ea"/>
                <a:cs typeface="+mj-cs"/>
              </a:rPr>
              <a:t>C</a:t>
            </a:r>
            <a:r>
              <a:rPr lang="en-US" dirty="0" smtClean="0">
                <a:solidFill>
                  <a:srgbClr val="0332B7"/>
                </a:solidFill>
                <a:latin typeface="+mj-lt"/>
                <a:ea typeface="+mj-ea"/>
                <a:cs typeface="+mj-cs"/>
              </a:rPr>
              <a:t>ycle (APC)</a:t>
            </a:r>
          </a:p>
          <a:p>
            <a:r>
              <a:rPr lang="en-US" dirty="0" smtClean="0"/>
              <a:t>APC is measured as the number of memory accesses per cycle</a:t>
            </a:r>
          </a:p>
          <a:p>
            <a:pPr lvl="1"/>
            <a:r>
              <a:rPr lang="en-US" dirty="0" smtClean="0"/>
              <a:t>Measures the overall memory system performance</a:t>
            </a:r>
          </a:p>
          <a:p>
            <a:pPr lvl="1"/>
            <a:r>
              <a:rPr lang="en-US" dirty="0" smtClean="0"/>
              <a:t>Each memory level has its own APC value</a:t>
            </a:r>
          </a:p>
          <a:p>
            <a:pPr lvl="1"/>
            <a:r>
              <a:rPr lang="en-US" dirty="0" smtClean="0"/>
              <a:t>Dominating overall CPU performance</a:t>
            </a:r>
          </a:p>
          <a:p>
            <a:r>
              <a:rPr lang="en-US" dirty="0" smtClean="0"/>
              <a:t>Benefits of APC</a:t>
            </a:r>
          </a:p>
          <a:p>
            <a:pPr lvl="1"/>
            <a:r>
              <a:rPr lang="en-US" dirty="0" smtClean="0"/>
              <a:t>Separate memory evaluation from CPU evaluation</a:t>
            </a:r>
          </a:p>
          <a:p>
            <a:pPr lvl="1"/>
            <a:r>
              <a:rPr lang="en-US" dirty="0" smtClean="0"/>
              <a:t>A better understanding of memory system as a whole</a:t>
            </a:r>
          </a:p>
          <a:p>
            <a:pPr lvl="1"/>
            <a:r>
              <a:rPr lang="en-US" dirty="0" smtClean="0"/>
              <a:t>A better understanding of the match between computing capacity and memory system performance</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CS252-templat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CS252-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spAutoFit/>
      </a:bodyPr>
      <a:lstStyle>
        <a:defPPr marL="0" marR="0" indent="0" algn="l" defTabSz="914400" rtl="0" eaLnBrk="0" fontAlgn="base" latinLnBrk="0" hangingPunct="0">
          <a:lnSpc>
            <a:spcPct val="100000"/>
          </a:lnSpc>
          <a:spcBef>
            <a:spcPct val="50000"/>
          </a:spcBef>
          <a:spcAft>
            <a:spcPct val="0"/>
          </a:spcAft>
          <a:buClrTx/>
          <a:buSzTx/>
          <a:buFontTx/>
          <a:buNone/>
          <a:tabLst/>
          <a:defRPr kumimoji="0" lang="en-US" sz="1600" b="1" i="0" u="none" strike="noStrike" cap="none" normalizeH="0" baseline="0" smtClean="0">
            <a:ln>
              <a:noFill/>
            </a:ln>
            <a:solidFill>
              <a:schemeClr val="hlink"/>
            </a:solidFill>
            <a:effectLst/>
            <a:latin typeface="Arial" charset="0"/>
          </a:defRPr>
        </a:defPPr>
      </a:lstStyle>
    </a:spDef>
    <a:ln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spAutoFit/>
      </a:bodyPr>
      <a:lstStyle>
        <a:defPPr marL="0" marR="0" indent="0" algn="l" defTabSz="914400" rtl="0" eaLnBrk="0" fontAlgn="base" latinLnBrk="0" hangingPunct="0">
          <a:lnSpc>
            <a:spcPct val="100000"/>
          </a:lnSpc>
          <a:spcBef>
            <a:spcPct val="50000"/>
          </a:spcBef>
          <a:spcAft>
            <a:spcPct val="0"/>
          </a:spcAft>
          <a:buClrTx/>
          <a:buSzTx/>
          <a:buFontTx/>
          <a:buNone/>
          <a:tabLst/>
          <a:defRPr kumimoji="0" lang="en-US" sz="1600" b="1" i="0" u="none" strike="noStrike" cap="none" normalizeH="0" baseline="0" smtClean="0">
            <a:ln>
              <a:noFill/>
            </a:ln>
            <a:solidFill>
              <a:schemeClr val="hlink"/>
            </a:solidFill>
            <a:effectLst/>
            <a:latin typeface="Arial" charset="0"/>
          </a:defRPr>
        </a:defPPr>
      </a:lstStyle>
    </a:lnDef>
  </a:objectDefaults>
  <a:extraClrSchemeLst>
    <a:extraClrScheme>
      <a:clrScheme name="CS252-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CS252-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CS252-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CS252-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S252-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CS252-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CS252-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CS252-template</Template>
  <TotalTime>12509</TotalTime>
  <Pages>12</Pages>
  <Words>2508</Words>
  <Application>Microsoft Office PowerPoint</Application>
  <PresentationFormat>Letter Paper (8.5x11 in)</PresentationFormat>
  <Paragraphs>430</Paragraphs>
  <Slides>28</Slides>
  <Notes>28</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30" baseType="lpstr">
      <vt:lpstr>CS252-template</vt:lpstr>
      <vt:lpstr>Visio</vt:lpstr>
      <vt:lpstr>Slide 1</vt:lpstr>
      <vt:lpstr>Memory Wall Problem</vt:lpstr>
      <vt:lpstr>Extremely Unbalanced Operation Latency</vt:lpstr>
      <vt:lpstr>Data Access becomes THE Bottleneck</vt:lpstr>
      <vt:lpstr>Complexity of Memory Hierarchy</vt:lpstr>
      <vt:lpstr>Complexity of Data Access</vt:lpstr>
      <vt:lpstr>Existing Memory Metrics</vt:lpstr>
      <vt:lpstr>Measure Memory Performance:  The Requirements</vt:lpstr>
      <vt:lpstr>The Introduction of APC</vt:lpstr>
      <vt:lpstr>APC in Detail</vt:lpstr>
      <vt:lpstr>APC Measurement</vt:lpstr>
      <vt:lpstr>APC Measure Logic (AML)</vt:lpstr>
      <vt:lpstr>APCM Measurement</vt:lpstr>
      <vt:lpstr>Validation Testing Methodology</vt:lpstr>
      <vt:lpstr>Correlation Coefficient</vt:lpstr>
      <vt:lpstr>Experiment Environment</vt:lpstr>
      <vt:lpstr>Default Simulation Configuration</vt:lpstr>
      <vt:lpstr>A set of Simulation Configurations</vt:lpstr>
      <vt:lpstr>APC and IPC with Different Applications</vt:lpstr>
      <vt:lpstr>APC &amp; IPC with Different Configurations</vt:lpstr>
      <vt:lpstr>Experiments Results</vt:lpstr>
      <vt:lpstr>APC &amp; IPC: Changing Cache Parallelism</vt:lpstr>
      <vt:lpstr>Exhausted Testing </vt:lpstr>
      <vt:lpstr>APC Applications</vt:lpstr>
      <vt:lpstr>A Definition of Data Intensiveness</vt:lpstr>
      <vt:lpstr>Data-intensive Definition</vt:lpstr>
      <vt:lpstr>Related Work</vt:lpstr>
      <vt:lpstr>Conclusion</vt:lpstr>
    </vt:vector>
  </TitlesOfParts>
  <Company>UC Berkeley-EECS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IIT CS570 Graduate Advenced Computer Architecture</dc:title>
  <dc:creator>David</dc:creator>
  <cp:lastModifiedBy>Xian-He Sun</cp:lastModifiedBy>
  <cp:revision>2817</cp:revision>
  <cp:lastPrinted>1998-07-14T21:04:32Z</cp:lastPrinted>
  <dcterms:created xsi:type="dcterms:W3CDTF">2005-02-08T03:17:21Z</dcterms:created>
  <dcterms:modified xsi:type="dcterms:W3CDTF">2012-12-29T22:15:17Z</dcterms:modified>
</cp:coreProperties>
</file>