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4"/>
  </p:notesMasterIdLst>
  <p:handoutMasterIdLst>
    <p:handoutMasterId r:id="rId45"/>
  </p:handoutMasterIdLst>
  <p:sldIdLst>
    <p:sldId id="461" r:id="rId2"/>
    <p:sldId id="594" r:id="rId3"/>
    <p:sldId id="699" r:id="rId4"/>
    <p:sldId id="700" r:id="rId5"/>
    <p:sldId id="702" r:id="rId6"/>
    <p:sldId id="703" r:id="rId7"/>
    <p:sldId id="704" r:id="rId8"/>
    <p:sldId id="708" r:id="rId9"/>
    <p:sldId id="683" r:id="rId10"/>
    <p:sldId id="705" r:id="rId11"/>
    <p:sldId id="701" r:id="rId12"/>
    <p:sldId id="706" r:id="rId13"/>
    <p:sldId id="707" r:id="rId14"/>
    <p:sldId id="697" r:id="rId15"/>
    <p:sldId id="709" r:id="rId16"/>
    <p:sldId id="600" r:id="rId17"/>
    <p:sldId id="688" r:id="rId18"/>
    <p:sldId id="696" r:id="rId19"/>
    <p:sldId id="689" r:id="rId20"/>
    <p:sldId id="609" r:id="rId21"/>
    <p:sldId id="581" r:id="rId22"/>
    <p:sldId id="575" r:id="rId23"/>
    <p:sldId id="576" r:id="rId24"/>
    <p:sldId id="577" r:id="rId25"/>
    <p:sldId id="578" r:id="rId26"/>
    <p:sldId id="579" r:id="rId27"/>
    <p:sldId id="580" r:id="rId28"/>
    <p:sldId id="593" r:id="rId29"/>
    <p:sldId id="595" r:id="rId30"/>
    <p:sldId id="590" r:id="rId31"/>
    <p:sldId id="584" r:id="rId32"/>
    <p:sldId id="586" r:id="rId33"/>
    <p:sldId id="612" r:id="rId34"/>
    <p:sldId id="613" r:id="rId35"/>
    <p:sldId id="596" r:id="rId36"/>
    <p:sldId id="597" r:id="rId37"/>
    <p:sldId id="598" r:id="rId38"/>
    <p:sldId id="687" r:id="rId39"/>
    <p:sldId id="686" r:id="rId40"/>
    <p:sldId id="698" r:id="rId41"/>
    <p:sldId id="573" r:id="rId42"/>
    <p:sldId id="508" r:id="rId43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3300"/>
    <a:srgbClr val="CCFFFF"/>
    <a:srgbClr val="FFFF00"/>
    <a:srgbClr val="FF9933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6" autoAdjust="0"/>
    <p:restoredTop sz="83118" autoAdjust="0"/>
  </p:normalViewPr>
  <p:slideViewPr>
    <p:cSldViewPr>
      <p:cViewPr varScale="1">
        <p:scale>
          <a:sx n="95" d="100"/>
          <a:sy n="95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FB7E152F-D15A-4B33-9E06-4E0B4BED25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37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</a:defRPr>
            </a:lvl1pPr>
          </a:lstStyle>
          <a:p>
            <a:pPr>
              <a:defRPr/>
            </a:pPr>
            <a:fld id="{0A2F5694-0658-4204-BDF0-649496F50C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5495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63A7E-86A8-40A4-B4CA-442F86B26FAF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This talk is on the scalability of multicore architecture.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The “scalability” refers to the capability of a system how well it can maintain the performance at a large-scale size compared to a small-scale size. A quick example: plain text file </a:t>
            </a:r>
            <a:r>
              <a:rPr lang="en-US" dirty="0" err="1" smtClean="0">
                <a:latin typeface="Arial" pitchFamily="34" charset="0"/>
              </a:rPr>
              <a:t>v.s</a:t>
            </a:r>
            <a:r>
              <a:rPr lang="en-US" dirty="0" smtClean="0">
                <a:latin typeface="Arial" pitchFamily="34" charset="0"/>
              </a:rPr>
              <a:t>. database solution for storing contact information with tens of thousands scale. In this talk, the “scalability” discussion is in the context of machine architecture.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39270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8BF999-EAA5-4F83-BA95-9197B68480E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38422B-255B-4F1A-87CE-94B97D5AD85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8975"/>
            <a:ext cx="4695825" cy="35226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41825"/>
            <a:ext cx="5137150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2" tIns="45960" rIns="91912" bIns="45960"/>
          <a:lstStyle/>
          <a:p>
            <a:r>
              <a:rPr lang="en-US" altLang="en-US" smtClean="0"/>
              <a:t>Honed and rededicated the university’s mission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64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EB45-0BA3-49AA-BC69-2BF65E6CC264}" type="slidenum">
              <a:rPr lang="en-US" altLang="zh-CN" smtClean="0">
                <a:latin typeface="Arial" pitchFamily="34" charset="0"/>
              </a:rPr>
              <a:pPr/>
              <a:t>14</a:t>
            </a:fld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 lIns="94851" tIns="47425" rIns="94851" bIns="4742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6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60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0686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60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36443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n-US" dirty="0"/>
          </a:p>
        </p:txBody>
      </p:sp>
      <p:sp>
        <p:nvSpPr>
          <p:cNvPr id="162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3963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66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556860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7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95592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08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F43B9-8B1D-42C8-864F-5A3911101FBD}" type="slidenum">
              <a:rPr lang="en-US"/>
              <a:pPr/>
              <a:t>40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EB45-0BA3-49AA-BC69-2BF65E6CC264}" type="slidenum">
              <a:rPr lang="en-US" altLang="zh-CN" smtClean="0">
                <a:latin typeface="Arial" pitchFamily="34" charset="0"/>
              </a:rPr>
              <a:pPr/>
              <a:t>2</a:t>
            </a:fld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 lIns="94851" tIns="47425" rIns="94851" bIns="4742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EB45-0BA3-49AA-BC69-2BF65E6CC264}" type="slidenum">
              <a:rPr lang="en-US" altLang="zh-CN" smtClean="0">
                <a:latin typeface="Arial" pitchFamily="34" charset="0"/>
              </a:rPr>
              <a:pPr/>
              <a:t>41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 lIns="94851" tIns="47425" rIns="94851" bIns="4742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1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014E7-C6FF-4F77-A889-B5DF33672DA4}" type="slidenum">
              <a:rPr lang="en-US" altLang="zh-CN" smtClean="0">
                <a:latin typeface="Arial" pitchFamily="34" charset="0"/>
              </a:rPr>
              <a:pPr/>
              <a:t>42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9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45C64D-5D1D-4C06-A4F5-22C6C662711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204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5854B5-CF5E-41C6-9DEB-3D94691A0E0D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148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E0B131-1C79-48D2-837F-FCA9DAE3237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 of the famous faculty.</a:t>
            </a:r>
          </a:p>
          <a:p>
            <a:endParaRPr lang="en-US" altLang="en-US" smtClean="0"/>
          </a:p>
          <a:p>
            <a:r>
              <a:rPr lang="en-US" altLang="en-US" smtClean="0"/>
              <a:t>Note: Marvin Camras, inventor of magnetic recording, was also a graduate of IIT’s electrical engineering department and earned more than 500 patents.  He received the National Medal of Technology </a:t>
            </a:r>
          </a:p>
        </p:txBody>
      </p:sp>
    </p:spTree>
    <p:extLst>
      <p:ext uri="{BB962C8B-B14F-4D97-AF65-F5344CB8AC3E}">
        <p14:creationId xmlns:p14="http://schemas.microsoft.com/office/powerpoint/2010/main" val="54094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A26F0A-A3F7-493A-92C0-884F7D3AA868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02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7D877C-728D-400A-9397-20F209D1AF9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5937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008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D75148-D655-4359-BF4D-94C785F5ED4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5937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209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2AE88-011F-4509-9572-8990E65CC1D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Some of the famous faculty.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Note: Marvin </a:t>
            </a:r>
            <a:r>
              <a:rPr lang="en-US" dirty="0" err="1" smtClean="0">
                <a:latin typeface="Arial" pitchFamily="34" charset="0"/>
              </a:rPr>
              <a:t>Camras</a:t>
            </a:r>
            <a:r>
              <a:rPr lang="en-US" dirty="0" smtClean="0">
                <a:latin typeface="Arial" pitchFamily="34" charset="0"/>
              </a:rPr>
              <a:t>, inventor of magnetic recording, was also a graduate of IIT’s electrical engineering department and earned more than 500 patents.  He received the National Medal of Technology </a:t>
            </a:r>
          </a:p>
        </p:txBody>
      </p:sp>
    </p:spTree>
    <p:extLst>
      <p:ext uri="{BB962C8B-B14F-4D97-AF65-F5344CB8AC3E}">
        <p14:creationId xmlns:p14="http://schemas.microsoft.com/office/powerpoint/2010/main" val="291868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20" descr="scs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2163" y="0"/>
            <a:ext cx="7318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IIT-logo-triang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77AF-995A-46FB-8FCC-BAA48E771F9C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Xian-He Sun </a:t>
            </a:r>
            <a:fld id="{1F479A77-978C-498E-A0E9-218D68AE3DF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2107-1AEC-4D26-A647-5BD2C4C5822C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B1DE-9039-4D1A-8DE2-8A2836982A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06413"/>
            <a:ext cx="2076450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6413"/>
            <a:ext cx="6076950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5A06-C2BA-4E61-9CEA-4041B757CA30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D8BD-ED49-435A-B361-8417FF9224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64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3693-05E3-45B3-AD25-90D19FC0C7B8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D9ED-8BFD-43DA-80A5-0B988EE0CF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64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5F74-573D-4631-9565-7041CAB7C9B1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B738-8734-47D4-A99B-035D0C2B7E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64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0F26-69C6-4345-A351-93D07B2947BB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5AAF-F9F6-46C7-89B5-EC01535EB9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57DB-7B88-4ABE-A272-5E9E78BFFDCC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Xian-He Sun </a:t>
            </a:r>
            <a:fld id="{03F4F1A1-A86B-4180-8F7D-A026F8C9C306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B17C-7B67-4CDD-BC85-DF9A42737C49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Xian-He Sun </a:t>
            </a:r>
            <a:fld id="{291C59C3-2D6E-44E6-8BD5-0A5C244A35AC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17C0-68DE-4C81-A2E4-BADFA5859F20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FC8E-A019-4B62-AF96-7D41A1E08C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D776-BBC5-405E-B3E1-55C5CFB6D166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7DF6-EB7B-4CBA-B6AD-0110BB1D5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1A347-1F84-4893-8DA1-153332686DE3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248400"/>
            <a:ext cx="1447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Xian-He Sun </a:t>
            </a:r>
            <a:fld id="{034175A1-0C39-45B4-B2FD-EE4290218A9C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B5900-0A06-4705-B584-305758BB175B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6D863-C2C1-4404-87AB-BEAB8D5CEE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434B-A848-4CF3-9ED6-6F41F0301E5A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C09B-3FF6-43D6-9353-B93BB4F3F7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9E54-E1C6-477E-9AA3-487BC59D843B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EF11-B316-47F3-A177-5D60829FEB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2" name="Rectangle 14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064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11269" name="Picture 9" descr="scs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D92F5888-4300-48CE-84EE-16327575101D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273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273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zh-CN" dirty="0" smtClean="0"/>
              <a:t>Xian-He Sun </a:t>
            </a:r>
            <a:fld id="{535E5E19-5C3D-49FA-BD89-B5778E1E2CAD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1273" name="Picture 15" descr="IIT-logo-triangl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www.iit.edu/colleges/arch/history_pop3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-ed.fnal.gov/lml/Leon_photo.html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82DCEE-570A-43C8-9873-A0FC269EB6CB}" type="datetime1">
              <a:rPr lang="en-US"/>
              <a:pPr>
                <a:defRPr/>
              </a:pPr>
              <a:t>4/22/2015</a:t>
            </a:fld>
            <a:endParaRPr lang="en-US" altLang="zh-CN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Scalable Computing Software Lab, Illinois Institute of Technology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E8D8B-7AF5-4F1D-8E52-91536FCB8FB2}" type="slidenum">
              <a:rPr lang="en-US" altLang="zh-CN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none" dirty="0" smtClean="0">
                <a:solidFill>
                  <a:srgbClr val="0000FF"/>
                </a:solidFill>
              </a:rPr>
              <a:t>Career in Graduate School and Beyond: </a:t>
            </a:r>
            <a:r>
              <a:rPr lang="en-US" sz="3600" b="1" u="none" dirty="0" smtClean="0">
                <a:solidFill>
                  <a:srgbClr val="0000FF"/>
                </a:solidFill>
              </a:rPr>
              <a:t/>
            </a:r>
            <a:br>
              <a:rPr lang="en-US" sz="3600" b="1" u="none" dirty="0" smtClean="0">
                <a:solidFill>
                  <a:srgbClr val="0000FF"/>
                </a:solidFill>
              </a:rPr>
            </a:br>
            <a:r>
              <a:rPr lang="en-US" sz="3200" b="1" i="1" u="none" dirty="0" smtClean="0">
                <a:solidFill>
                  <a:srgbClr val="0000FF"/>
                </a:solidFill>
              </a:rPr>
              <a:t>A Random Walk </a:t>
            </a:r>
            <a:r>
              <a:rPr lang="en-US" sz="3600" b="1" i="1" u="none" dirty="0" smtClean="0">
                <a:solidFill>
                  <a:srgbClr val="0000FF"/>
                </a:solidFill>
              </a:rPr>
              <a:t/>
            </a:r>
            <a:br>
              <a:rPr lang="en-US" sz="3600" b="1" i="1" u="none" dirty="0" smtClean="0">
                <a:solidFill>
                  <a:srgbClr val="0000FF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altLang="zh-CN" sz="4000" b="1" u="none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en-US" altLang="zh-CN" sz="32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Xian-He Sun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2200" b="1" dirty="0" smtClean="0"/>
              <a:t>April 6</a:t>
            </a:r>
            <a:r>
              <a:rPr lang="zh-CN" altLang="en-US" sz="2200" b="1" dirty="0" smtClean="0"/>
              <a:t>， </a:t>
            </a:r>
            <a:r>
              <a:rPr lang="en-US" altLang="zh-CN" sz="2200" b="1" dirty="0" smtClean="0"/>
              <a:t>2015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2200" dirty="0" smtClean="0"/>
              <a:t>Illinois Institute of Technology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2200" dirty="0" smtClean="0"/>
              <a:t>Chicago, Illinois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2200" dirty="0" smtClean="0"/>
              <a:t>sun@iit.edu</a:t>
            </a:r>
            <a:endParaRPr lang="en-US" altLang="zh-C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5884092"/>
            <a:ext cx="572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Based on collected slides from IIT, Berkeley and UIUC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90563" y="246063"/>
            <a:ext cx="845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CC0000"/>
                </a:solidFill>
                <a:latin typeface="Futura Md BT"/>
              </a:rPr>
              <a:t>Path-breaking Intellectual Tradition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856343"/>
            <a:ext cx="22098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Education</a:t>
            </a:r>
          </a:p>
        </p:txBody>
      </p:sp>
      <p:pic>
        <p:nvPicPr>
          <p:cNvPr id="17412" name="Picture 12" descr="http://www.iit.edu/departments/pr/iittoday/images/b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1439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2667000" y="3657600"/>
            <a:ext cx="152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Andrea Berry Senior VP, </a:t>
            </a:r>
          </a:p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Fox Networks </a:t>
            </a:r>
          </a:p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CS 84</a:t>
            </a:r>
          </a:p>
        </p:txBody>
      </p:sp>
      <p:pic>
        <p:nvPicPr>
          <p:cNvPr id="17414" name="Picture 19" descr="cccChancellor4503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330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20"/>
          <p:cNvSpPr txBox="1">
            <a:spLocks noChangeArrowheads="1"/>
          </p:cNvSpPr>
          <p:nvPr/>
        </p:nvSpPr>
        <p:spPr bwMode="auto">
          <a:xfrm>
            <a:off x="6648450" y="4995863"/>
            <a:ext cx="2495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Franklin Gothic Demi" panose="020B0703020102020204" pitchFamily="34" charset="0"/>
              </a:rPr>
              <a:t>Cheryl Hyman, Chancellor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Franklin Gothic Demi" panose="020B0703020102020204" pitchFamily="34" charset="0"/>
              </a:rPr>
              <a:t>City Colleges of Chicago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Franklin Gothic Demi" panose="020B0703020102020204" pitchFamily="34" charset="0"/>
              </a:rPr>
              <a:t>MS CS96</a:t>
            </a:r>
          </a:p>
        </p:txBody>
      </p:sp>
      <p:pic>
        <p:nvPicPr>
          <p:cNvPr id="17416" name="Picture 14" descr="http://www.iit.edu/departments/pr/iittoday/images/mo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22538"/>
            <a:ext cx="1254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4343400" y="4241800"/>
            <a:ext cx="24384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Loretta Moore, Chair </a:t>
            </a:r>
          </a:p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Jackson State University </a:t>
            </a:r>
          </a:p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MS CS86, Ph.D. CS '91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312738" y="5926138"/>
            <a:ext cx="8602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15,000 high school students and 1,200 teachers were trained before 1971</a:t>
            </a: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6,000 </a:t>
            </a:r>
            <a:r>
              <a:rPr lang="en-US" altLang="en-US" sz="20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CS degree granted since 1971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40288" y="1219200"/>
            <a:ext cx="3846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7030A0"/>
                </a:solidFill>
              </a:rPr>
              <a:t>Girls Computing Camp</a:t>
            </a:r>
          </a:p>
          <a:p>
            <a:pPr eaLnBrk="1" hangingPunct="1"/>
            <a:r>
              <a:rPr lang="en-US" altLang="en-US" sz="2000" b="1">
                <a:solidFill>
                  <a:srgbClr val="7030A0"/>
                </a:solidFill>
              </a:rPr>
              <a:t>Interprofessional Program</a:t>
            </a:r>
          </a:p>
          <a:p>
            <a:pPr eaLnBrk="1" hangingPunct="1"/>
            <a:r>
              <a:rPr lang="en-US" altLang="en-US" sz="2000" b="1">
                <a:solidFill>
                  <a:srgbClr val="7030A0"/>
                </a:solidFill>
              </a:rPr>
              <a:t>International Institute</a:t>
            </a:r>
          </a:p>
        </p:txBody>
      </p:sp>
      <p:pic>
        <p:nvPicPr>
          <p:cNvPr id="17420" name="Picture 16" descr="littlejoh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8"/>
          <p:cNvSpPr txBox="1">
            <a:spLocks noChangeArrowheads="1"/>
          </p:cNvSpPr>
          <p:nvPr/>
        </p:nvSpPr>
        <p:spPr bwMode="auto">
          <a:xfrm>
            <a:off x="457200" y="3276600"/>
            <a:ext cx="2178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Sherrie Littlejohn</a:t>
            </a:r>
          </a:p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Executive VP</a:t>
            </a:r>
          </a:p>
          <a:p>
            <a:pPr eaLnBrk="1" hangingPunct="1"/>
            <a:r>
              <a:rPr lang="en-US" altLang="en-US" sz="1600">
                <a:latin typeface="Franklin Gothic Demi" panose="020B0703020102020204" pitchFamily="34" charset="0"/>
              </a:rPr>
              <a:t>Wells Fargo, MS CS82</a:t>
            </a:r>
          </a:p>
        </p:txBody>
      </p:sp>
    </p:spTree>
    <p:extLst>
      <p:ext uri="{BB962C8B-B14F-4D97-AF65-F5344CB8AC3E}">
        <p14:creationId xmlns:p14="http://schemas.microsoft.com/office/powerpoint/2010/main" val="4028358658"/>
      </p:ext>
    </p:extLst>
  </p:cSld>
  <p:clrMapOvr>
    <a:masterClrMapping/>
  </p:clrMapOvr>
  <p:transition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3729" r="2725" b="3256"/>
          <a:stretch>
            <a:fillRect/>
          </a:stretch>
        </p:blipFill>
        <p:spPr bwMode="auto">
          <a:xfrm>
            <a:off x="828675" y="3881438"/>
            <a:ext cx="217963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343400" cy="8382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Mission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5283200"/>
          </a:xfrm>
        </p:spPr>
        <p:txBody>
          <a:bodyPr/>
          <a:lstStyle/>
          <a:p>
            <a:pPr algn="r">
              <a:spcBef>
                <a:spcPct val="100000"/>
              </a:spcBef>
              <a:buFontTx/>
              <a:buNone/>
            </a:pPr>
            <a:r>
              <a:rPr lang="en-US" altLang="en-US" sz="2400" b="1" i="1" dirty="0" smtClean="0"/>
              <a:t>To advance knowledge through research and scholarship, </a:t>
            </a:r>
          </a:p>
          <a:p>
            <a:pPr algn="r">
              <a:spcBef>
                <a:spcPct val="100000"/>
              </a:spcBef>
              <a:buFontTx/>
              <a:buNone/>
            </a:pPr>
            <a:r>
              <a:rPr lang="en-US" altLang="en-US" sz="2400" b="1" i="1" dirty="0" smtClean="0"/>
              <a:t>to cultivate invention improving the human condition, and </a:t>
            </a:r>
          </a:p>
          <a:p>
            <a:pPr algn="r">
              <a:spcBef>
                <a:spcPct val="100000"/>
              </a:spcBef>
              <a:buFontTx/>
              <a:buNone/>
            </a:pPr>
            <a:r>
              <a:rPr lang="en-US" altLang="en-US" sz="2400" b="1" i="1" dirty="0" smtClean="0"/>
              <a:t>to educate students from throughout the world for a life of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professional achievement</a:t>
            </a:r>
            <a:r>
              <a:rPr lang="en-US" altLang="en-US" sz="2400" b="1" i="1" dirty="0" smtClean="0"/>
              <a:t> , service to society, and individual fulfillment.</a:t>
            </a:r>
            <a:endParaRPr lang="en-US" altLang="en-US" sz="24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0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N0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129" y="1037510"/>
            <a:ext cx="4674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“True” universities: Elite, training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for thinkers, but not skill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88" y="3048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Mission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65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Most Success Technologies are Pervasive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6323174538_d1bd120129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838200"/>
            <a:ext cx="685800" cy="685800"/>
          </a:xfrm>
          <a:prstGeom prst="rect">
            <a:avLst/>
          </a:prstGeom>
        </p:spPr>
      </p:pic>
      <p:pic>
        <p:nvPicPr>
          <p:cNvPr id="9" name="Picture 8" descr="6322647013_287d2868fd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524000"/>
            <a:ext cx="685800" cy="685800"/>
          </a:xfrm>
          <a:prstGeom prst="rect">
            <a:avLst/>
          </a:prstGeom>
        </p:spPr>
      </p:pic>
      <p:pic>
        <p:nvPicPr>
          <p:cNvPr id="10" name="Picture 9" descr="6323172204_2b576a25b9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209800"/>
            <a:ext cx="838200" cy="838200"/>
          </a:xfrm>
          <a:prstGeom prst="rect">
            <a:avLst/>
          </a:prstGeom>
        </p:spPr>
      </p:pic>
      <p:pic>
        <p:nvPicPr>
          <p:cNvPr id="11" name="Picture 10" descr="10-28 Costco Pano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652" y="4528458"/>
            <a:ext cx="3929348" cy="2329542"/>
          </a:xfrm>
          <a:prstGeom prst="rect">
            <a:avLst/>
          </a:prstGeom>
        </p:spPr>
      </p:pic>
      <p:pic>
        <p:nvPicPr>
          <p:cNvPr id="5" name="Content Placeholder 4" descr="crown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990600" y="1371600"/>
            <a:ext cx="3276600" cy="2378811"/>
          </a:xfrm>
        </p:spPr>
      </p:pic>
      <p:pic>
        <p:nvPicPr>
          <p:cNvPr id="8" name="Picture 7" descr="crown_dar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3124200"/>
            <a:ext cx="3275113" cy="2181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766187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791200"/>
            <a:ext cx="3733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Technology Driven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5B200E-CF5E-4D78-B821-C70DF918E70A}" type="datetime1">
              <a:rPr lang="en-US"/>
              <a:pPr>
                <a:defRPr/>
              </a:pPr>
              <a:t>4/22/2015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Scalable Computing Software Lab, Illinois Institute of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E7C4-50B1-4912-8B6E-FB6BD9FF3ED4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Graduate School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269162" cy="22098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pPr eaLnBrk="1" hangingPunct="1">
              <a:buNone/>
              <a:defRPr/>
            </a:pPr>
            <a:r>
              <a:rPr lang="en-US" altLang="zh-C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Jumping Pad 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2192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FF"/>
                </a:solidFill>
                <a:cs typeface="Times New Roman" charset="0"/>
              </a:rPr>
              <a:t>Research  </a:t>
            </a:r>
            <a:r>
              <a:rPr lang="en-US" altLang="zh-CN" sz="3600" dirty="0" smtClean="0">
                <a:solidFill>
                  <a:srgbClr val="FF3300"/>
                </a:solidFill>
                <a:cs typeface="Times New Roman" charset="0"/>
              </a:rPr>
              <a:t/>
            </a:r>
            <a:br>
              <a:rPr lang="en-US" altLang="zh-CN" sz="3600" dirty="0" smtClean="0">
                <a:solidFill>
                  <a:srgbClr val="FF3300"/>
                </a:solidFill>
                <a:cs typeface="Times New Roman" charset="0"/>
              </a:rPr>
            </a:br>
            <a:r>
              <a:rPr lang="en-US" altLang="zh-CN" sz="2800" u="none" dirty="0" smtClean="0">
                <a:solidFill>
                  <a:srgbClr val="FF3300"/>
                </a:solidFill>
                <a:cs typeface="Times New Roman" charset="0"/>
              </a:rPr>
              <a:t>Theoretical and Experimental Engineering</a:t>
            </a:r>
            <a:endParaRPr lang="en-US" altLang="zh-CN" sz="2800" u="none" dirty="0">
              <a:solidFill>
                <a:srgbClr val="FF3300"/>
              </a:solidFill>
              <a:cs typeface="Times New Roman" charset="0"/>
            </a:endParaRPr>
          </a:p>
        </p:txBody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620000" cy="3048000"/>
          </a:xfrm>
        </p:spPr>
        <p:txBody>
          <a:bodyPr/>
          <a:lstStyle/>
          <a:p>
            <a:pPr algn="just"/>
            <a:r>
              <a:rPr lang="en-US" dirty="0"/>
              <a:t>Being a scientist, our goal is to lift the wisdom of human beings. Being an engineer, our goal is to improve the quality of life of human society. </a:t>
            </a:r>
            <a:endParaRPr lang="en-US" dirty="0" smtClean="0"/>
          </a:p>
          <a:p>
            <a:pPr algn="just"/>
            <a:endParaRPr lang="en-US" altLang="zh-CN" dirty="0" smtClean="0"/>
          </a:p>
          <a:p>
            <a:pPr algn="just"/>
            <a:r>
              <a:rPr lang="en-US" dirty="0" smtClean="0"/>
              <a:t>Paper is the result of research. Paper is not the purpose of research. In other words, writing papers is to introduce your research results, research is not measured in </a:t>
            </a:r>
            <a:r>
              <a:rPr lang="en-US" dirty="0" smtClean="0"/>
              <a:t>the number </a:t>
            </a:r>
            <a:r>
              <a:rPr lang="en-US" dirty="0" smtClean="0"/>
              <a:t>of papers</a:t>
            </a:r>
            <a:r>
              <a:rPr lang="en-US" dirty="0"/>
              <a:t>.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70984" y="1600200"/>
            <a:ext cx="4618573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ackadder ITC" pitchFamily="82" charset="0"/>
              </a:rPr>
              <a:t>Research Impact</a:t>
            </a:r>
            <a:endParaRPr lang="en-US" sz="6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2192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FF"/>
                </a:solidFill>
                <a:cs typeface="Times New Roman" charset="0"/>
              </a:rPr>
              <a:t>Research  </a:t>
            </a:r>
            <a:r>
              <a:rPr lang="en-US" altLang="zh-CN" sz="3600" dirty="0" smtClean="0">
                <a:solidFill>
                  <a:srgbClr val="FF3300"/>
                </a:solidFill>
                <a:cs typeface="Times New Roman" charset="0"/>
              </a:rPr>
              <a:t/>
            </a:r>
            <a:br>
              <a:rPr lang="en-US" altLang="zh-CN" sz="3600" dirty="0" smtClean="0">
                <a:solidFill>
                  <a:srgbClr val="FF3300"/>
                </a:solidFill>
                <a:cs typeface="Times New Roman" charset="0"/>
              </a:rPr>
            </a:br>
            <a:r>
              <a:rPr lang="en-US" altLang="zh-CN" sz="2800" u="none" dirty="0" smtClean="0">
                <a:solidFill>
                  <a:srgbClr val="FF3300"/>
                </a:solidFill>
                <a:cs typeface="Times New Roman" charset="0"/>
              </a:rPr>
              <a:t>Theoretical and Experimental Engineering</a:t>
            </a:r>
            <a:endParaRPr lang="en-US" altLang="zh-CN" sz="2800" u="none" dirty="0">
              <a:solidFill>
                <a:srgbClr val="FF3300"/>
              </a:solidFill>
              <a:cs typeface="Times New Roman" charset="0"/>
            </a:endParaRPr>
          </a:p>
        </p:txBody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620000" cy="3048000"/>
          </a:xfrm>
        </p:spPr>
        <p:txBody>
          <a:bodyPr/>
          <a:lstStyle/>
          <a:p>
            <a:r>
              <a:rPr lang="zh-CN" altLang="en-US" dirty="0" smtClean="0"/>
              <a:t>基础科学的研究影响力主要表现在拓广了人类对世界的认识；工程项目的研究影响力主要表现在提高了人类生活的质量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dirty="0" err="1"/>
              <a:t>文章是研究的结果，文章不是研究的目的。换句话说</a:t>
            </a:r>
            <a:r>
              <a:rPr lang="zh-CN" altLang="en-US" dirty="0"/>
              <a:t>。 </a:t>
            </a:r>
            <a:r>
              <a:rPr lang="en-US" dirty="0" err="1"/>
              <a:t>写文章是让他人了解你的科研成果，研究不是为了写文章</a:t>
            </a:r>
            <a:r>
              <a:rPr lang="ar-SA" dirty="0"/>
              <a:t>。</a:t>
            </a:r>
            <a:endParaRPr lang="en-US" dirty="0"/>
          </a:p>
          <a:p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70984" y="1600200"/>
            <a:ext cx="4618573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ackadder ITC" pitchFamily="82" charset="0"/>
              </a:rPr>
              <a:t>Research Impact</a:t>
            </a:r>
            <a:endParaRPr lang="en-US" sz="6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2787"/>
          </a:xfrm>
          <a:noFill/>
          <a:ln/>
        </p:spPr>
        <p:txBody>
          <a:bodyPr/>
          <a:lstStyle/>
          <a:p>
            <a:r>
              <a:rPr lang="en-US" u="none" dirty="0" smtClean="0"/>
              <a:t>Illusion of </a:t>
            </a:r>
            <a:r>
              <a:rPr lang="en-US" u="none" dirty="0"/>
              <a:t>Graduate Career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2578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hlink"/>
                </a:solidFill>
              </a:rPr>
              <a:t>Concentrate on getting good grades?</a:t>
            </a:r>
            <a:endParaRPr lang="en-US" sz="2800" dirty="0"/>
          </a:p>
          <a:p>
            <a:pPr lvl="1"/>
            <a:r>
              <a:rPr lang="en-US" sz="2400" dirty="0"/>
              <a:t>Reality: need to maintain reasonable grades</a:t>
            </a:r>
          </a:p>
          <a:p>
            <a:pPr lvl="2"/>
            <a:r>
              <a:rPr lang="en-US" dirty="0"/>
              <a:t>Need to pass the qualify exams</a:t>
            </a:r>
          </a:p>
          <a:p>
            <a:pPr lvl="1"/>
            <a:r>
              <a:rPr lang="en-US" sz="2400" dirty="0"/>
              <a:t>What matters on graduation is your record of achievement and letters of </a:t>
            </a:r>
            <a:r>
              <a:rPr lang="en-US" sz="2400" dirty="0" smtClean="0"/>
              <a:t>recommendation</a:t>
            </a:r>
          </a:p>
          <a:p>
            <a:pPr lvl="2"/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hlink"/>
                </a:solidFill>
              </a:rPr>
              <a:t>Concentrate on graduating as fast as possible?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Your last chance to learn; most learning will be outside the classroom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Can you land and be successful on a position you prepared for?</a:t>
            </a: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617538" y="914400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2787"/>
          </a:xfrm>
          <a:noFill/>
          <a:ln/>
        </p:spPr>
        <p:txBody>
          <a:bodyPr/>
          <a:lstStyle/>
          <a:p>
            <a:r>
              <a:rPr lang="en-US" u="none" dirty="0" smtClean="0"/>
              <a:t>Illusion of </a:t>
            </a:r>
            <a:r>
              <a:rPr lang="en-US" u="none" dirty="0"/>
              <a:t>Graduate Career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0292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chemeClr val="hlink"/>
                </a:solidFill>
              </a:rPr>
              <a:t>Only work the number of hours per week you are paid?</a:t>
            </a:r>
            <a:endParaRPr lang="en-US" sz="2800" dirty="0" smtClean="0"/>
          </a:p>
          <a:p>
            <a:pPr lvl="1"/>
            <a:r>
              <a:rPr lang="en-US" sz="2400" dirty="0" smtClean="0"/>
              <a:t>Faculty average works  65-70 hours</a:t>
            </a:r>
          </a:p>
          <a:p>
            <a:pPr lvl="1"/>
            <a:r>
              <a:rPr lang="en-US" sz="2400" dirty="0" smtClean="0"/>
              <a:t>Students should be in that range</a:t>
            </a:r>
          </a:p>
          <a:p>
            <a:pPr lvl="1"/>
            <a:r>
              <a:rPr lang="en-US" sz="2400" dirty="0" smtClean="0"/>
              <a:t>Organize each day: when most alert? nap? exercise? sleep?</a:t>
            </a:r>
          </a:p>
          <a:p>
            <a:pPr lvl="1"/>
            <a:r>
              <a:rPr lang="en-US" sz="2400" dirty="0" smtClean="0"/>
              <a:t>To do lists: daily, weekly, semester</a:t>
            </a:r>
          </a:p>
          <a:p>
            <a:pPr lvl="1"/>
            <a:r>
              <a:rPr lang="en-US" sz="2400" dirty="0" smtClean="0"/>
              <a:t>Enjoy what you do</a:t>
            </a:r>
          </a:p>
          <a:p>
            <a:pPr lvl="2"/>
            <a:endParaRPr lang="en-US" sz="2800" dirty="0" smtClean="0"/>
          </a:p>
          <a:p>
            <a:r>
              <a:rPr lang="en-US" sz="2800" dirty="0" smtClean="0">
                <a:solidFill>
                  <a:schemeClr val="hlink"/>
                </a:solidFill>
              </a:rPr>
              <a:t>Don’t listen to your advisor?</a:t>
            </a:r>
            <a:endParaRPr lang="en-US" sz="2800" dirty="0" smtClean="0"/>
          </a:p>
          <a:p>
            <a:pPr lvl="1"/>
            <a:r>
              <a:rPr lang="en-US" sz="2400" dirty="0" smtClean="0"/>
              <a:t>You may be smart, but the advisor is more experienced</a:t>
            </a:r>
          </a:p>
          <a:p>
            <a:pPr lvl="1"/>
            <a:r>
              <a:rPr lang="en-US" sz="2400" dirty="0" smtClean="0"/>
              <a:t>Faculty career is judged in large part  by success of their students</a:t>
            </a: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617538" y="914400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09600"/>
          </a:xfrm>
          <a:noFill/>
          <a:ln/>
        </p:spPr>
        <p:txBody>
          <a:bodyPr/>
          <a:lstStyle/>
          <a:p>
            <a:r>
              <a:rPr lang="en-US" u="none" dirty="0" smtClean="0"/>
              <a:t>Illusion of Graduate </a:t>
            </a:r>
            <a:r>
              <a:rPr lang="en-US" u="none" dirty="0"/>
              <a:t>Career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54102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chemeClr val="hlink"/>
                </a:solidFill>
              </a:rPr>
              <a:t>Stay home to avoid distractions?</a:t>
            </a:r>
          </a:p>
          <a:p>
            <a:pPr lvl="1"/>
            <a:r>
              <a:rPr lang="en-US" sz="2400" dirty="0" smtClean="0"/>
              <a:t>Need to interact to get great ideas</a:t>
            </a:r>
          </a:p>
          <a:p>
            <a:pPr lvl="2"/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hlink"/>
                </a:solidFill>
              </a:rPr>
              <a:t>Don’t </a:t>
            </a:r>
            <a:r>
              <a:rPr lang="en-US" sz="2800" dirty="0">
                <a:solidFill>
                  <a:schemeClr val="hlink"/>
                </a:solidFill>
              </a:rPr>
              <a:t>go to conferences?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Chance to see firsthand what the field is like, where its going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Talk to people in the field in the </a:t>
            </a:r>
            <a:r>
              <a:rPr lang="en-US" sz="2400" dirty="0" smtClean="0"/>
              <a:t>halls</a:t>
            </a:r>
          </a:p>
          <a:p>
            <a:pPr lvl="2"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Don’t waste time polishing writing or talks?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more polish the more likely people will pay attention to your ideas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Adequate </a:t>
            </a:r>
            <a:r>
              <a:rPr lang="en-US" sz="2400" dirty="0"/>
              <a:t>Communication skill is a must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Not how much you write, but what people remember</a:t>
            </a:r>
            <a:endParaRPr lang="en-US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17538" y="838200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5B200E-CF5E-4D78-B821-C70DF918E70A}" type="datetime1">
              <a:rPr lang="en-US"/>
              <a:pPr>
                <a:defRPr/>
              </a:pPr>
              <a:t>4/22/2015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Scalable Computing Software Lab, Illinois Institute of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E7C4-50B1-4912-8B6E-FB6BD9FF3ED4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Outline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269162" cy="42179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/>
              <a:t>Education and Research</a:t>
            </a:r>
          </a:p>
          <a:p>
            <a:pPr eaLnBrk="1" hangingPunct="1">
              <a:defRPr/>
            </a:pPr>
            <a:r>
              <a:rPr lang="en-US" altLang="zh-CN" sz="3200" dirty="0" smtClean="0"/>
              <a:t>Career in Graduate School </a:t>
            </a:r>
          </a:p>
          <a:p>
            <a:pPr eaLnBrk="1" hangingPunct="1">
              <a:defRPr/>
            </a:pPr>
            <a:r>
              <a:rPr lang="en-US" altLang="zh-CN" sz="3200" dirty="0" smtClean="0"/>
              <a:t>How to Conduct Research (Engineering)</a:t>
            </a:r>
          </a:p>
          <a:p>
            <a:pPr eaLnBrk="1" hangingPunct="1">
              <a:defRPr/>
            </a:pPr>
            <a:r>
              <a:rPr lang="en-US" altLang="zh-CN" sz="3200" dirty="0" smtClean="0"/>
              <a:t>Career after Graduate School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09600"/>
          </a:xfrm>
          <a:noFill/>
          <a:ln/>
        </p:spPr>
        <p:txBody>
          <a:bodyPr/>
          <a:lstStyle/>
          <a:p>
            <a:r>
              <a:rPr lang="en-US" sz="3600" dirty="0" smtClean="0"/>
              <a:t>Successful </a:t>
            </a:r>
            <a:r>
              <a:rPr lang="en-US" sz="3600" dirty="0"/>
              <a:t>Graduate </a:t>
            </a:r>
            <a:r>
              <a:rPr lang="en-US" sz="3600" dirty="0" smtClean="0"/>
              <a:t>Students</a:t>
            </a:r>
            <a:endParaRPr lang="en-US" sz="3600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95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400" dirty="0"/>
              <a:t>3 observations</a:t>
            </a:r>
            <a:r>
              <a:rPr lang="en-US" sz="2400" b="0" dirty="0"/>
              <a:t> (</a:t>
            </a:r>
            <a:r>
              <a:rPr lang="en-US" sz="2400" dirty="0" err="1">
                <a:solidFill>
                  <a:schemeClr val="hlink"/>
                </a:solidFill>
              </a:rPr>
              <a:t>Remzi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Arpaci</a:t>
            </a:r>
            <a:r>
              <a:rPr lang="en-US" sz="2400" dirty="0">
                <a:solidFill>
                  <a:schemeClr val="hlink"/>
                </a:solidFill>
              </a:rPr>
              <a:t> )</a:t>
            </a:r>
            <a:endParaRPr lang="en-US" sz="2400" b="0" dirty="0"/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400" b="0" dirty="0"/>
              <a:t>1) </a:t>
            </a:r>
            <a:r>
              <a:rPr lang="en-US" sz="2400" dirty="0">
                <a:solidFill>
                  <a:schemeClr val="hlink"/>
                </a:solidFill>
              </a:rPr>
              <a:t>“Swim or Sink”</a:t>
            </a:r>
            <a:endParaRPr lang="en-US" sz="2400" b="0" dirty="0"/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200" b="0" dirty="0">
                <a:latin typeface="Arial" pitchFamily="34" charset="0"/>
              </a:rPr>
              <a:t>“Success is determined by student primarily”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200" b="0" dirty="0">
                <a:latin typeface="Arial" pitchFamily="34" charset="0"/>
              </a:rPr>
              <a:t>Faculty will set up the opportunity, but its up to the student leverage it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400" b="0" dirty="0"/>
              <a:t>2) </a:t>
            </a:r>
            <a:r>
              <a:rPr lang="en-US" sz="2400" dirty="0">
                <a:solidFill>
                  <a:schemeClr val="hlink"/>
                </a:solidFill>
              </a:rPr>
              <a:t>“Read/learn on your own”</a:t>
            </a:r>
            <a:endParaRPr lang="en-US" sz="2400" b="0" dirty="0"/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200" b="0" dirty="0">
                <a:latin typeface="Arial" pitchFamily="34" charset="0"/>
              </a:rPr>
              <a:t>“Fast moving field, don’t expect professor to be at forefront everywhere”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400" b="0" dirty="0"/>
              <a:t>3) </a:t>
            </a:r>
            <a:r>
              <a:rPr lang="en-US" sz="2400" dirty="0">
                <a:solidFill>
                  <a:schemeClr val="hlink"/>
                </a:solidFill>
              </a:rPr>
              <a:t>“Teach your advisor”</a:t>
            </a:r>
            <a:endParaRPr lang="en-US" sz="2400" b="0" dirty="0"/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2200" b="0" dirty="0">
                <a:latin typeface="Arial" pitchFamily="34" charset="0"/>
              </a:rPr>
              <a:t>“I really liked this concept; go out and learn about something and then teach the professor”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5"/>
          <p:cNvSpPr>
            <a:spLocks noGrp="1"/>
          </p:cNvSpPr>
          <p:nvPr>
            <p:ph type="ftr" sz="quarter" idx="10"/>
          </p:nvPr>
        </p:nvSpPr>
        <p:spPr>
          <a:xfrm>
            <a:off x="457200" y="6172200"/>
            <a:ext cx="1600200" cy="457200"/>
          </a:xfrm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93FC4B19-95A4-495C-AF3B-3AAFFE7395B4}" type="slidenum">
              <a:rPr lang="en-US" altLang="zh-CN" smtClean="0">
                <a:ea typeface="宋体" pitchFamily="2" charset="-122"/>
              </a:rPr>
              <a:pPr/>
              <a:t>21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Conduct Research</a:t>
            </a:r>
          </a:p>
        </p:txBody>
      </p:sp>
      <p:sp>
        <p:nvSpPr>
          <p:cNvPr id="18945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Find the nail (topic)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Select appropriate hammer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Comprehensive analysis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Stochastic/Statistics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Data Mining/Machine Learning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Simulation</a:t>
            </a:r>
          </a:p>
        </p:txBody>
      </p:sp>
      <p:sp>
        <p:nvSpPr>
          <p:cNvPr id="189453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4530725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Approach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Build Strong Hammer (skill)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Find nails</a:t>
            </a:r>
          </a:p>
        </p:txBody>
      </p:sp>
      <p:pic>
        <p:nvPicPr>
          <p:cNvPr id="189451" name="Picture 11" descr="1987-01-01"/>
          <p:cNvPicPr>
            <a:picLocks noChangeAspect="1" noChangeArrowheads="1"/>
          </p:cNvPicPr>
          <p:nvPr/>
        </p:nvPicPr>
        <p:blipFill>
          <a:blip r:embed="rId2" cstate="print"/>
          <a:srcRect l="8521" t="10001" r="6273" b="17999"/>
          <a:stretch>
            <a:fillRect/>
          </a:stretch>
        </p:blipFill>
        <p:spPr bwMode="auto">
          <a:xfrm>
            <a:off x="4000500" y="4038600"/>
            <a:ext cx="2095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5" name="Picture 15" descr="daemon_ham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30136"/>
            <a:ext cx="2971800" cy="35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4EA54E73-9D8E-402B-9750-E598D43F5DF9}" type="slidenum">
              <a:rPr lang="en-US" altLang="zh-CN" smtClean="0">
                <a:ea typeface="宋体" pitchFamily="2" charset="-122"/>
              </a:rPr>
              <a:pPr/>
              <a:t>22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1081088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7030A0"/>
                </a:solidFill>
                <a:ea typeface="宋体" pitchFamily="2" charset="-122"/>
              </a:rPr>
              <a:t>Research Methodology for </a:t>
            </a:r>
            <a:br>
              <a:rPr lang="en-US" altLang="zh-CN" sz="3600" b="1" dirty="0" smtClean="0">
                <a:solidFill>
                  <a:srgbClr val="7030A0"/>
                </a:solidFill>
                <a:ea typeface="宋体" pitchFamily="2" charset="-122"/>
              </a:rPr>
            </a:br>
            <a:r>
              <a:rPr lang="en-US" altLang="zh-CN" sz="3200" i="1" dirty="0" smtClean="0">
                <a:solidFill>
                  <a:srgbClr val="7030A0"/>
                </a:solidFill>
                <a:ea typeface="宋体" pitchFamily="2" charset="-122"/>
              </a:rPr>
              <a:t>Problem-Driven Research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50288" cy="18288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Phase 0: Research Topic Identification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It is an </a:t>
            </a:r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ART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Ask, Read, &amp; Think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8200" y="3200400"/>
            <a:ext cx="3810000" cy="2895600"/>
            <a:chOff x="3360" y="1920"/>
            <a:chExt cx="2400" cy="1824"/>
          </a:xfrm>
        </p:grpSpPr>
        <p:sp>
          <p:nvSpPr>
            <p:cNvPr id="8202" name="Oval 4"/>
            <p:cNvSpPr>
              <a:spLocks noChangeArrowheads="1"/>
            </p:cNvSpPr>
            <p:nvPr/>
          </p:nvSpPr>
          <p:spPr bwMode="auto">
            <a:xfrm>
              <a:off x="3360" y="1920"/>
              <a:ext cx="1440" cy="11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 smtClean="0">
                  <a:ea typeface="宋体" pitchFamily="2" charset="-122"/>
                </a:rPr>
                <a:t>Motivation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sp>
          <p:nvSpPr>
            <p:cNvPr id="8203" name="Oval 5"/>
            <p:cNvSpPr>
              <a:spLocks noChangeArrowheads="1"/>
            </p:cNvSpPr>
            <p:nvPr/>
          </p:nvSpPr>
          <p:spPr bwMode="auto">
            <a:xfrm>
              <a:off x="4320" y="2064"/>
              <a:ext cx="1440" cy="1200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 smtClean="0">
                  <a:ea typeface="宋体" pitchFamily="2" charset="-122"/>
                </a:rPr>
                <a:t>Challenges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sp>
          <p:nvSpPr>
            <p:cNvPr id="8204" name="Oval 6"/>
            <p:cNvSpPr>
              <a:spLocks noChangeArrowheads="1"/>
            </p:cNvSpPr>
            <p:nvPr/>
          </p:nvSpPr>
          <p:spPr bwMode="auto">
            <a:xfrm>
              <a:off x="3600" y="2688"/>
              <a:ext cx="1440" cy="1056"/>
            </a:xfrm>
            <a:prstGeom prst="ellipse">
              <a:avLst/>
            </a:prstGeom>
            <a:solidFill>
              <a:srgbClr val="FF0000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 dirty="0" smtClean="0">
                  <a:ea typeface="宋体" pitchFamily="2" charset="-122"/>
                </a:rPr>
                <a:t>Contribution</a:t>
              </a:r>
              <a:endParaRPr lang="en-US" altLang="zh-CN" sz="2400" b="1" dirty="0">
                <a:ea typeface="宋体" pitchFamily="2" charset="-122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66800" y="3200400"/>
            <a:ext cx="2514600" cy="2851150"/>
            <a:chOff x="672" y="2016"/>
            <a:chExt cx="1584" cy="1796"/>
          </a:xfrm>
        </p:grpSpPr>
        <p:sp>
          <p:nvSpPr>
            <p:cNvPr id="8199" name="Freeform 8"/>
            <p:cNvSpPr>
              <a:spLocks/>
            </p:cNvSpPr>
            <p:nvPr/>
          </p:nvSpPr>
          <p:spPr bwMode="auto">
            <a:xfrm>
              <a:off x="672" y="2016"/>
              <a:ext cx="1584" cy="1672"/>
            </a:xfrm>
            <a:custGeom>
              <a:avLst/>
              <a:gdLst>
                <a:gd name="T0" fmla="*/ 0 w 1584"/>
                <a:gd name="T1" fmla="*/ 1600 h 1672"/>
                <a:gd name="T2" fmla="*/ 528 w 1584"/>
                <a:gd name="T3" fmla="*/ 16 h 1672"/>
                <a:gd name="T4" fmla="*/ 1104 w 1584"/>
                <a:gd name="T5" fmla="*/ 1504 h 1672"/>
                <a:gd name="T6" fmla="*/ 1584 w 1584"/>
                <a:gd name="T7" fmla="*/ 1024 h 1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672"/>
                <a:gd name="T14" fmla="*/ 1584 w 1584"/>
                <a:gd name="T15" fmla="*/ 1672 h 1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672">
                  <a:moveTo>
                    <a:pt x="0" y="1600"/>
                  </a:moveTo>
                  <a:cubicBezTo>
                    <a:pt x="172" y="816"/>
                    <a:pt x="344" y="32"/>
                    <a:pt x="528" y="16"/>
                  </a:cubicBezTo>
                  <a:cubicBezTo>
                    <a:pt x="712" y="0"/>
                    <a:pt x="928" y="1336"/>
                    <a:pt x="1104" y="1504"/>
                  </a:cubicBezTo>
                  <a:cubicBezTo>
                    <a:pt x="1280" y="1672"/>
                    <a:pt x="1432" y="1348"/>
                    <a:pt x="1584" y="102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 flipH="1" flipV="1">
              <a:off x="768" y="3216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816" y="3408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ea typeface="宋体" pitchFamily="2" charset="-122"/>
                </a:rPr>
                <a:t>Key point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B63CBDBF-6410-4B24-9A13-2A017F253600}" type="slidenum">
              <a:rPr lang="en-US" altLang="zh-CN" smtClean="0">
                <a:ea typeface="宋体" pitchFamily="2" charset="-122"/>
              </a:rPr>
              <a:pPr/>
              <a:t>23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Problem-Driven Research Process(1)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Phase 1: Problem space understanding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From high level to low level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Identify a concrete, important, open problem</a:t>
            </a:r>
          </a:p>
          <a:p>
            <a:pPr lvl="2" eaLnBrk="1" hangingPunct="1"/>
            <a:r>
              <a:rPr lang="en-US" altLang="zh-CN" sz="2200" dirty="0" smtClean="0">
                <a:ea typeface="宋体" pitchFamily="2" charset="-122"/>
              </a:rPr>
              <a:t>Understand the motivation and importance of the problem</a:t>
            </a:r>
          </a:p>
          <a:p>
            <a:pPr lvl="2" eaLnBrk="1" hangingPunct="1"/>
            <a:r>
              <a:rPr lang="en-US" altLang="zh-CN" sz="2200" dirty="0" smtClean="0">
                <a:ea typeface="宋体" pitchFamily="2" charset="-122"/>
              </a:rPr>
              <a:t>Problem may also come from your own experience and insight</a:t>
            </a:r>
          </a:p>
          <a:p>
            <a:pPr lvl="2" eaLnBrk="1" hangingPunct="1"/>
            <a:r>
              <a:rPr lang="en-US" altLang="zh-CN" sz="2200" dirty="0" smtClean="0">
                <a:ea typeface="宋体" pitchFamily="2" charset="-122"/>
              </a:rPr>
              <a:t>Literature study to get the state of the art to make sure it is open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Concrete examples examination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Matching the goal and strength of you and your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1D538588-A846-4FC9-93B7-7049DBA24756}" type="slidenum">
              <a:rPr lang="en-US" altLang="zh-CN" smtClean="0">
                <a:ea typeface="宋体" pitchFamily="2" charset="-122"/>
              </a:rPr>
              <a:pPr/>
              <a:t>24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Problem-Driven Research Process(2)</a:t>
            </a:r>
            <a:endParaRPr lang="zh-CN" altLang="en-US" sz="3600" smtClean="0">
              <a:ea typeface="宋体" pitchFamily="2" charset="-122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Phase 2: Solution Seeking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Think, Brainstorm, Try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Phase 3: Feasibility Study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Fast Prototype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Simple Statistic 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Manual idea walk through concrete examples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Phase 4: If feasible, thoughts synchronization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Write introduction and related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Determine selling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Determine major research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0D4300F8-16B1-4958-84D4-368B31449671}" type="slidenum">
              <a:rPr lang="en-US" altLang="zh-CN" smtClean="0">
                <a:ea typeface="宋体" pitchFamily="2" charset="-122"/>
              </a:rPr>
              <a:pPr/>
              <a:t>25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Problem-Driven Research Process(3)</a:t>
            </a:r>
            <a:endParaRPr lang="zh-CN" altLang="en-US" sz="3600" smtClean="0">
              <a:ea typeface="宋体" pitchFamily="2" charset="-122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029200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ea typeface="宋体" pitchFamily="2" charset="-122"/>
              </a:rPr>
              <a:t>Phase 5: System and experiment design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Put design and experiment design in paper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Draw empty figures in paper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Determine which system to build on &amp; which applications to use</a:t>
            </a:r>
          </a:p>
          <a:p>
            <a:pPr lvl="1" eaLnBrk="1" hangingPunct="1"/>
            <a:endParaRPr lang="en-US" altLang="zh-CN" sz="22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400" b="1" dirty="0" smtClean="0">
                <a:ea typeface="宋体" pitchFamily="2" charset="-122"/>
              </a:rPr>
              <a:t>Phase 6: Implementation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Coding, debugging, testing, write implementation section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May need to back to phase 3~5 to adjust design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Changes are always recorded in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Department of Computer Science    Slide </a:t>
            </a:r>
            <a:fld id="{926A1386-BA43-4EAD-A1DB-3F1E96BB8D66}" type="slidenum">
              <a:rPr lang="en-US" altLang="zh-CN" smtClean="0">
                <a:ea typeface="宋体" pitchFamily="2" charset="-122"/>
              </a:rPr>
              <a:pPr/>
              <a:t>26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Problem-Driven Research Process(4)</a:t>
            </a:r>
            <a:endParaRPr lang="zh-CN" altLang="en-US" sz="3600" dirty="0" smtClean="0">
              <a:ea typeface="宋体" pitchFamily="2" charset="-122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029200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ea typeface="宋体" pitchFamily="2" charset="-122"/>
              </a:rPr>
              <a:t>Phase 7: Result Collection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First need to know what result we shall expect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System tuning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Fill in results in paper</a:t>
            </a:r>
          </a:p>
          <a:p>
            <a:pPr eaLnBrk="1" hangingPunct="1"/>
            <a:r>
              <a:rPr lang="en-US" altLang="zh-CN" sz="2400" b="1" dirty="0" smtClean="0">
                <a:ea typeface="宋体" pitchFamily="2" charset="-122"/>
              </a:rPr>
              <a:t>Phase 8: Proof read papers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Ask others for feedback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Wait for 1 week and read the paper again</a:t>
            </a:r>
          </a:p>
          <a:p>
            <a:pPr lvl="1" eaLnBrk="1" hangingPunct="1"/>
            <a:r>
              <a:rPr lang="en-US" altLang="zh-CN" sz="2200" dirty="0" smtClean="0">
                <a:ea typeface="宋体" pitchFamily="2" charset="-122"/>
              </a:rPr>
              <a:t>Don’t EVER argue with people who give feedback</a:t>
            </a:r>
          </a:p>
          <a:p>
            <a:pPr lvl="2" eaLnBrk="1" hangingPunct="1"/>
            <a:r>
              <a:rPr lang="en-US" altLang="zh-CN" sz="2000" dirty="0" smtClean="0">
                <a:ea typeface="宋体" pitchFamily="2" charset="-122"/>
              </a:rPr>
              <a:t>If they don’t understand it, it is YOUR fault</a:t>
            </a:r>
          </a:p>
          <a:p>
            <a:pPr lvl="2" eaLnBrk="1" hangingPunct="1"/>
            <a:r>
              <a:rPr lang="en-US" altLang="zh-CN" sz="2000" dirty="0" smtClean="0">
                <a:ea typeface="宋体" pitchFamily="2" charset="-122"/>
              </a:rPr>
              <a:t>You are not there to argue with reviewers and readers.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Department of Computer Science    Slide </a:t>
            </a:r>
            <a:fld id="{9AD2534A-F1E8-4359-B541-5DFED1D83C39}" type="slidenum">
              <a:rPr lang="en-US" altLang="zh-CN" smtClean="0">
                <a:ea typeface="宋体" pitchFamily="2" charset="-122"/>
              </a:rPr>
              <a:pPr/>
              <a:t>27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Some Suggestions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5028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Base of idea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Improve existing 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Meet the current needs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Source of idea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Read, think, participate discussion, and ask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Interns at industry and research laboratories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Networking and group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Do not mind the order of authors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Senior students guide junior ones</a:t>
            </a: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 help each other beyond graduation</a:t>
            </a:r>
            <a:endParaRPr lang="zh-CN" altLang="en-US" sz="2000" dirty="0" smtClean="0">
              <a:ea typeface="宋体" pitchFamily="2" charset="-122"/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Do not care adding big guy as co-authors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References from them are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u="none" dirty="0" smtClean="0">
                <a:solidFill>
                  <a:srgbClr val="7030A0"/>
                </a:solidFill>
              </a:rPr>
              <a:t>Essential Elements of a Good Paper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530725"/>
          </a:xfrm>
        </p:spPr>
        <p:txBody>
          <a:bodyPr/>
          <a:lstStyle/>
          <a:p>
            <a:r>
              <a:rPr lang="en-US" sz="2800" dirty="0" smtClean="0"/>
              <a:t>Motivation</a:t>
            </a:r>
          </a:p>
          <a:p>
            <a:r>
              <a:rPr lang="en-US" sz="2800" dirty="0" smtClean="0"/>
              <a:t>Problem description</a:t>
            </a:r>
          </a:p>
          <a:p>
            <a:r>
              <a:rPr lang="en-US" sz="2800" dirty="0" smtClean="0"/>
              <a:t>Important existing solution(s) </a:t>
            </a:r>
          </a:p>
          <a:p>
            <a:r>
              <a:rPr lang="en-US" sz="2800" dirty="0" smtClean="0"/>
              <a:t>Description of your solution </a:t>
            </a:r>
          </a:p>
          <a:p>
            <a:r>
              <a:rPr lang="en-US" sz="2800" dirty="0" smtClean="0"/>
              <a:t>Results </a:t>
            </a:r>
          </a:p>
          <a:p>
            <a:r>
              <a:rPr lang="en-US" sz="2800" dirty="0" smtClean="0"/>
              <a:t>Analysis </a:t>
            </a:r>
          </a:p>
          <a:p>
            <a:r>
              <a:rPr lang="en-US" sz="2800" dirty="0" smtClean="0"/>
              <a:t>Conclusion</a:t>
            </a:r>
          </a:p>
          <a:p>
            <a:endParaRPr lang="en-US" sz="2800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Department of Computer Science    Slide </a:t>
            </a:r>
            <a:fld id="{C4492728-C85A-47FC-B111-55E6764D8CF1}" type="slidenum">
              <a:rPr lang="en-US" altLang="zh-CN" smtClean="0">
                <a:ea typeface="宋体" pitchFamily="2" charset="-122"/>
              </a:rPr>
              <a:pPr/>
              <a:t>28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Department of Computer Science    Slide </a:t>
            </a:r>
            <a:fld id="{9AD2534A-F1E8-4359-B541-5DFED1D83C39}" type="slidenum">
              <a:rPr lang="en-US" altLang="zh-CN" smtClean="0">
                <a:ea typeface="宋体" pitchFamily="2" charset="-122"/>
              </a:rPr>
              <a:pPr/>
              <a:t>29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Some Suggestions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Three approaches to confirm your proposed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Proof and analytical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Implementation and experimental testing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Simulation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Use two of the three for cross confirmation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Emphasis on Motivation and Contribution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Motivation for the importance of your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Contribution for the importance of your solution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Clear and Right on the topic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One theme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Shorter is better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2900" y="4953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  <a:latin typeface="Futura Lt BT"/>
              </a:rPr>
              <a:t>Welcome to the 21</a:t>
            </a:r>
            <a:r>
              <a:rPr lang="en-US" altLang="en-US" sz="3200" b="1" baseline="30000">
                <a:solidFill>
                  <a:srgbClr val="CC0000"/>
                </a:solidFill>
                <a:latin typeface="Futura Lt BT"/>
              </a:rPr>
              <a:t>st</a:t>
            </a:r>
            <a:r>
              <a:rPr lang="en-US" altLang="en-US" sz="3200" b="1">
                <a:solidFill>
                  <a:srgbClr val="CC0000"/>
                </a:solidFill>
                <a:latin typeface="Futura Lt BT"/>
              </a:rPr>
              <a:t> Century IIT.</a:t>
            </a:r>
          </a:p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  <a:latin typeface="Futura Lt BT"/>
              </a:rPr>
              <a:t> </a:t>
            </a:r>
          </a:p>
        </p:txBody>
      </p:sp>
      <p:pic>
        <p:nvPicPr>
          <p:cNvPr id="3075" name="Picture 3" descr="DSCN13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 b="11273"/>
          <a:stretch>
            <a:fillRect/>
          </a:stretch>
        </p:blipFill>
        <p:spPr>
          <a:xfrm>
            <a:off x="0" y="0"/>
            <a:ext cx="9144000" cy="4724400"/>
          </a:xfrm>
        </p:spPr>
      </p:pic>
      <p:sp>
        <p:nvSpPr>
          <p:cNvPr id="2" name="TextBox 1"/>
          <p:cNvSpPr txBox="1"/>
          <p:nvPr/>
        </p:nvSpPr>
        <p:spPr>
          <a:xfrm>
            <a:off x="4953000" y="5862935"/>
            <a:ext cx="400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Real world rigor  since 1890</a:t>
            </a:r>
          </a:p>
        </p:txBody>
      </p:sp>
    </p:spTree>
    <p:extLst>
      <p:ext uri="{BB962C8B-B14F-4D97-AF65-F5344CB8AC3E}">
        <p14:creationId xmlns:p14="http://schemas.microsoft.com/office/powerpoint/2010/main" val="39699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Department of Computer Science    Slide </a:t>
            </a:r>
            <a:fld id="{D22DE265-B41B-4F6C-A4C5-CA7AD1A336B2}" type="slidenum">
              <a:rPr lang="en-US" altLang="zh-CN" smtClean="0">
                <a:ea typeface="宋体" pitchFamily="2" charset="-122"/>
              </a:rPr>
              <a:pPr/>
              <a:t>30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zh-CN" u="none" dirty="0" smtClean="0">
                <a:solidFill>
                  <a:srgbClr val="7030A0"/>
                </a:solidFill>
                <a:ea typeface="宋体" pitchFamily="2" charset="-122"/>
              </a:rPr>
              <a:t>Student Advising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2" y="1219200"/>
            <a:ext cx="8650288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400" b="1" dirty="0" smtClean="0">
                <a:ea typeface="宋体" pitchFamily="2" charset="-122"/>
              </a:rPr>
              <a:t>Two standards for new students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Ambitious, Self-Motivation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Talk to Advisor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400" b="1" dirty="0" smtClean="0">
                <a:ea typeface="宋体" pitchFamily="2" charset="-122"/>
              </a:rPr>
              <a:t>Reach all the potential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Find each student’s strength</a:t>
            </a:r>
            <a:endParaRPr lang="zh-CN" altLang="en-US" sz="2200" dirty="0" smtClean="0">
              <a:ea typeface="宋体" pitchFamily="2" charset="-122"/>
            </a:endParaRPr>
          </a:p>
          <a:p>
            <a:pPr lvl="2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Open questions for students to study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1 senior student with 2-3 junior students</a:t>
            </a:r>
            <a:endParaRPr lang="zh-CN" altLang="en-US" sz="2200" dirty="0" smtClean="0">
              <a:ea typeface="宋体" pitchFamily="2" charset="-122"/>
            </a:endParaRPr>
          </a:p>
          <a:p>
            <a:pPr lvl="2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From participate to independent, to lead</a:t>
            </a:r>
            <a:endParaRPr lang="zh-CN" altLang="en-US" sz="2200" dirty="0" smtClean="0">
              <a:ea typeface="宋体" pitchFamily="2" charset="-122"/>
            </a:endParaRPr>
          </a:p>
          <a:p>
            <a:pPr lvl="2" eaLnBrk="1" hangingPunct="1">
              <a:lnSpc>
                <a:spcPct val="80000"/>
              </a:lnSpc>
              <a:spcBef>
                <a:spcPts val="400"/>
              </a:spcBef>
            </a:pPr>
            <a:endParaRPr lang="zh-CN" altLang="en-US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400" b="1" dirty="0" smtClean="0">
                <a:ea typeface="宋体" pitchFamily="2" charset="-122"/>
              </a:rPr>
              <a:t>Advisor is </a:t>
            </a:r>
            <a:r>
              <a:rPr lang="en-US" altLang="zh-CN" sz="2400" b="1" dirty="0" err="1" smtClean="0">
                <a:ea typeface="宋体" pitchFamily="2" charset="-122"/>
              </a:rPr>
              <a:t>Bei</a:t>
            </a:r>
            <a:r>
              <a:rPr lang="en-US" altLang="zh-CN" sz="2400" b="1" dirty="0" smtClean="0">
                <a:ea typeface="宋体" pitchFamily="2" charset="-122"/>
              </a:rPr>
              <a:t> Liu (</a:t>
            </a:r>
            <a:r>
              <a:rPr lang="zh-CN" altLang="en-US" sz="2400" b="1" dirty="0" smtClean="0">
                <a:ea typeface="宋体" pitchFamily="2" charset="-122"/>
              </a:rPr>
              <a:t>刘备</a:t>
            </a:r>
            <a:r>
              <a:rPr lang="en-US" altLang="zh-CN" sz="2400" b="1" dirty="0" smtClean="0">
                <a:ea typeface="宋体" pitchFamily="2" charset="-122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Leader is not strong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Know everyone’s advantage and utilize them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zh-CN" sz="2200" dirty="0" smtClean="0">
                <a:ea typeface="宋体" pitchFamily="2" charset="-122"/>
              </a:rPr>
              <a:t>Point a right nail (hopefully), student conduct the hit with a hammer</a:t>
            </a:r>
            <a:endParaRPr lang="zh-CN" altLang="en-US" sz="2200" dirty="0" smtClean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en-US" altLang="zh-CN" sz="22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43638"/>
            <a:ext cx="23812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YY. Zhou</a:t>
            </a:r>
          </a:p>
        </p:txBody>
      </p:sp>
      <p:sp>
        <p:nvSpPr>
          <p:cNvPr id="17411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77D3DA66-43ED-4C2E-9F21-F05989B5AEA4}" type="slidenum">
              <a:rPr lang="en-US" altLang="zh-CN" smtClean="0">
                <a:ea typeface="宋体" pitchFamily="2" charset="-122"/>
              </a:rPr>
              <a:pPr/>
              <a:t>31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Reading Meeting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97888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b="1" dirty="0" smtClean="0">
                <a:ea typeface="宋体" pitchFamily="2" charset="-122"/>
              </a:rPr>
              <a:t>Select Two Papers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Follows most papers from conferences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Choose related papers</a:t>
            </a:r>
            <a:r>
              <a:rPr lang="zh-CN" altLang="en-US" sz="2200" dirty="0" smtClean="0">
                <a:ea typeface="宋体" pitchFamily="2" charset="-122"/>
              </a:rPr>
              <a:t>：</a:t>
            </a:r>
            <a:endParaRPr lang="en-US" altLang="zh-CN" sz="2200" dirty="0" smtClean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endParaRPr lang="zh-CN" altLang="en-US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b="1" dirty="0" smtClean="0">
                <a:ea typeface="宋体" pitchFamily="2" charset="-122"/>
              </a:rPr>
              <a:t>Presentation and discussion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One presents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Others perform as Program Committees (PC)</a:t>
            </a: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Review: Ideas, Strength, Weakness, </a:t>
            </a: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Grade the speaker!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endParaRPr lang="zh-CN" altLang="en-US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b="1" dirty="0" smtClean="0">
                <a:ea typeface="宋体" pitchFamily="2" charset="-122"/>
              </a:rPr>
              <a:t>Funny discussion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Who is Top</a:t>
            </a:r>
            <a:r>
              <a:rPr lang="zh-CN" altLang="en-US" sz="2200" dirty="0" smtClean="0">
                <a:ea typeface="宋体" pitchFamily="2" charset="-122"/>
              </a:rPr>
              <a:t>？</a:t>
            </a:r>
            <a:r>
              <a:rPr lang="en-US" altLang="zh-CN" sz="2200" dirty="0" smtClean="0">
                <a:ea typeface="宋体" pitchFamily="2" charset="-122"/>
              </a:rPr>
              <a:t>--</a:t>
            </a:r>
            <a:r>
              <a:rPr lang="zh-CN" altLang="en-US" sz="2200" dirty="0" smtClean="0">
                <a:ea typeface="宋体" pitchFamily="2" charset="-122"/>
              </a:rPr>
              <a:t> </a:t>
            </a:r>
            <a:r>
              <a:rPr lang="en-US" altLang="zh-CN" sz="2200" dirty="0" smtClean="0">
                <a:ea typeface="宋体" pitchFamily="2" charset="-122"/>
              </a:rPr>
              <a:t>Research Interest</a:t>
            </a:r>
            <a:r>
              <a:rPr lang="zh-CN" altLang="en-US" sz="2200" dirty="0" smtClean="0">
                <a:ea typeface="宋体" pitchFamily="2" charset="-122"/>
              </a:rPr>
              <a:t>，</a:t>
            </a:r>
            <a:r>
              <a:rPr lang="en-US" altLang="zh-CN" sz="2200" dirty="0" smtClean="0">
                <a:ea typeface="宋体" pitchFamily="2" charset="-122"/>
              </a:rPr>
              <a:t>member</a:t>
            </a:r>
            <a:r>
              <a:rPr lang="zh-CN" altLang="en-US" sz="2200" dirty="0" smtClean="0">
                <a:ea typeface="宋体" pitchFamily="2" charset="-122"/>
              </a:rPr>
              <a:t>，</a:t>
            </a:r>
            <a:r>
              <a:rPr lang="en-US" altLang="zh-CN" sz="2200" dirty="0" smtClean="0">
                <a:ea typeface="宋体" pitchFamily="2" charset="-122"/>
              </a:rPr>
              <a:t>achievement……</a:t>
            </a:r>
            <a:endParaRPr lang="zh-CN" altLang="en-US" sz="2200" dirty="0" smtClean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Who is Who? –The stories behind leading researchers</a:t>
            </a:r>
            <a:endParaRPr lang="zh-CN" altLang="en-US" sz="2200" dirty="0" smtClean="0">
              <a:ea typeface="宋体" pitchFamily="2" charset="-122"/>
            </a:endParaRP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Research interest</a:t>
            </a:r>
            <a:r>
              <a:rPr lang="zh-CN" altLang="en-US" sz="2200" dirty="0" smtClean="0">
                <a:ea typeface="宋体" pitchFamily="2" charset="-122"/>
              </a:rPr>
              <a:t>，</a:t>
            </a:r>
            <a:r>
              <a:rPr lang="en-US" altLang="zh-CN" sz="2200" dirty="0" smtClean="0">
                <a:ea typeface="宋体" pitchFamily="2" charset="-122"/>
              </a:rPr>
              <a:t>achievement</a:t>
            </a:r>
            <a:r>
              <a:rPr lang="zh-CN" altLang="en-US" sz="2200" dirty="0" smtClean="0">
                <a:ea typeface="宋体" pitchFamily="2" charset="-122"/>
              </a:rPr>
              <a:t>，</a:t>
            </a:r>
            <a:r>
              <a:rPr lang="en-US" altLang="zh-CN" sz="2200" dirty="0" smtClean="0">
                <a:ea typeface="宋体" pitchFamily="2" charset="-122"/>
              </a:rPr>
              <a:t>Advisor and Students</a:t>
            </a:r>
            <a:r>
              <a:rPr lang="zh-CN" altLang="en-US" sz="2200" dirty="0" smtClean="0">
                <a:ea typeface="宋体" pitchFamily="2" charset="-122"/>
              </a:rPr>
              <a:t>，</a:t>
            </a:r>
            <a:r>
              <a:rPr lang="en-US" altLang="zh-CN" sz="2200" dirty="0" smtClean="0">
                <a:ea typeface="宋体" pitchFamily="2" charset="-122"/>
              </a:rPr>
              <a:t>etc.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zh-CN" sz="2200" dirty="0" smtClean="0">
                <a:ea typeface="宋体" pitchFamily="2" charset="-122"/>
              </a:rPr>
              <a:t>Conduct quiz periodically: especially before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Department of Computer Science    Slide </a:t>
            </a:r>
            <a:fld id="{1781C91D-6A36-48CA-BEC7-E7655F804047}" type="slidenum">
              <a:rPr lang="en-US" altLang="zh-CN" smtClean="0">
                <a:ea typeface="宋体" pitchFamily="2" charset="-122"/>
              </a:rPr>
              <a:pPr/>
              <a:t>32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 Meeting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Student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altLang="zh-CN" sz="2400" b="1" dirty="0" smtClean="0">
                <a:ea typeface="宋体" pitchFamily="2" charset="-122"/>
              </a:rPr>
              <a:t>Fruitful meeting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zh-CN" sz="2200" dirty="0" smtClean="0">
                <a:ea typeface="宋体" pitchFamily="2" charset="-122"/>
              </a:rPr>
              <a:t>Come with a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zh-CN" sz="2200" dirty="0" smtClean="0">
                <a:ea typeface="宋体" pitchFamily="2" charset="-122"/>
              </a:rPr>
              <a:t>No problem, no discussion, and therefore, no interaction and boring </a:t>
            </a:r>
          </a:p>
          <a:p>
            <a:pPr lvl="1" eaLnBrk="1" hangingPunct="1">
              <a:spcBef>
                <a:spcPts val="200"/>
              </a:spcBef>
            </a:pPr>
            <a:endParaRPr lang="zh-CN" altLang="en-US" sz="2200" dirty="0" smtClean="0">
              <a:ea typeface="宋体" pitchFamily="2" charset="-122"/>
            </a:endParaRPr>
          </a:p>
          <a:p>
            <a:pPr eaLnBrk="1" hangingPunct="1">
              <a:spcBef>
                <a:spcPts val="200"/>
              </a:spcBef>
            </a:pPr>
            <a:r>
              <a:rPr lang="en-US" altLang="zh-CN" sz="2400" b="1" dirty="0" smtClean="0">
                <a:ea typeface="宋体" pitchFamily="2" charset="-122"/>
              </a:rPr>
              <a:t>Introduce weekly progress: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zh-CN" sz="2200" dirty="0" smtClean="0">
                <a:ea typeface="宋体" pitchFamily="2" charset="-122"/>
              </a:rPr>
              <a:t>Report what have done </a:t>
            </a:r>
            <a:r>
              <a:rPr lang="en-US" altLang="zh-CN" sz="2200" dirty="0" smtClean="0">
                <a:ea typeface="宋体" pitchFamily="2" charset="-122"/>
                <a:sym typeface="Wingdings" pitchFamily="2" charset="2"/>
              </a:rPr>
              <a:t> work for the supervisor</a:t>
            </a:r>
          </a:p>
          <a:p>
            <a:pPr lvl="2" eaLnBrk="1" hangingPunct="1">
              <a:spcBef>
                <a:spcPts val="200"/>
              </a:spcBef>
            </a:pP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Could be a good or bad student based on what actual is done</a:t>
            </a:r>
            <a:endParaRPr lang="zh-CN" altLang="en-US" sz="2000" dirty="0" smtClean="0">
              <a:ea typeface="宋体" pitchFamily="2" charset="-122"/>
              <a:sym typeface="Wingdings" pitchFamily="2" charset="2"/>
            </a:endParaRPr>
          </a:p>
          <a:p>
            <a:pPr lvl="1" eaLnBrk="1" hangingPunct="1">
              <a:spcBef>
                <a:spcPts val="200"/>
              </a:spcBef>
            </a:pPr>
            <a:r>
              <a:rPr lang="en-US" altLang="zh-CN" sz="2200" dirty="0" smtClean="0">
                <a:ea typeface="宋体" pitchFamily="2" charset="-122"/>
                <a:sym typeface="Wingdings" pitchFamily="2" charset="2"/>
              </a:rPr>
              <a:t>Bring in a problem  Self-motivated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zh-CN" sz="2200" dirty="0" smtClean="0">
                <a:ea typeface="宋体" pitchFamily="2" charset="-122"/>
                <a:sym typeface="Wingdings" pitchFamily="2" charset="2"/>
              </a:rPr>
              <a:t>Bring in a solution  Moving to become a independent  researcher</a:t>
            </a:r>
            <a:endParaRPr lang="en-US" altLang="zh-CN" sz="22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219200"/>
          </a:xfrm>
        </p:spPr>
        <p:txBody>
          <a:bodyPr/>
          <a:lstStyle/>
          <a:p>
            <a:pPr algn="l"/>
            <a:r>
              <a:rPr lang="en-US" altLang="zh-CN" u="none" dirty="0" smtClean="0">
                <a:solidFill>
                  <a:srgbClr val="0000CC"/>
                </a:solidFill>
                <a:cs typeface="Times New Roman" charset="0"/>
              </a:rPr>
              <a:t>Role Change </a:t>
            </a:r>
            <a:r>
              <a:rPr lang="zh-CN" altLang="en-US" u="none" dirty="0" smtClean="0">
                <a:solidFill>
                  <a:srgbClr val="0000CC"/>
                </a:solidFill>
                <a:cs typeface="Times New Roman" charset="0"/>
              </a:rPr>
              <a:t>（转型）</a:t>
            </a:r>
            <a:endParaRPr lang="en-US" altLang="zh-CN" u="none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cs typeface="Times New Roman" charset="0"/>
              </a:rPr>
              <a:t>Student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cs typeface="Times New Roman" charset="0"/>
              </a:rPr>
              <a:t>Skill,</a:t>
            </a:r>
            <a:r>
              <a:rPr lang="zh-CN" altLang="en-US" sz="2400" dirty="0" smtClean="0">
                <a:cs typeface="Times New Roman" charset="0"/>
              </a:rPr>
              <a:t> </a:t>
            </a:r>
            <a:r>
              <a:rPr lang="en-US" altLang="zh-CN" sz="2400" dirty="0" smtClean="0">
                <a:cs typeface="Times New Roman" charset="0"/>
              </a:rPr>
              <a:t>build the hammer (or muscle)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cs typeface="Times New Roman" charset="0"/>
              </a:rPr>
              <a:t>Assistant Professor</a:t>
            </a:r>
            <a:endParaRPr lang="en-US" altLang="zh-CN" sz="28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cs typeface="Times New Roman" charset="0"/>
              </a:rPr>
              <a:t>Nail and hammer</a:t>
            </a:r>
            <a:endParaRPr lang="en-US" altLang="zh-CN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cs typeface="Times New Roman" charset="0"/>
              </a:rPr>
              <a:t>Associate Professor</a:t>
            </a:r>
          </a:p>
          <a:p>
            <a:pPr lvl="1">
              <a:lnSpc>
                <a:spcPct val="90000"/>
              </a:lnSpc>
            </a:pPr>
            <a:r>
              <a:rPr lang="en-US" altLang="zh-CN" sz="2600" dirty="0" smtClean="0">
                <a:cs typeface="Times New Roman" charset="0"/>
              </a:rPr>
              <a:t>Supervise students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cs typeface="Times New Roman" charset="0"/>
              </a:rPr>
              <a:t>Professor</a:t>
            </a:r>
            <a:endParaRPr lang="en-US" altLang="zh-CN" sz="28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cs typeface="Times New Roman" charset="0"/>
              </a:rPr>
              <a:t>Leadership </a:t>
            </a:r>
            <a:endParaRPr lang="en-US" altLang="zh-CN" sz="2400" dirty="0">
              <a:cs typeface="Times New Roman" charset="0"/>
            </a:endParaRP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533400" y="1295400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590800"/>
            <a:ext cx="2354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Technical Staff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352800"/>
            <a:ext cx="337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Senior Technical Staff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26720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Supervisor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219200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FF3300"/>
                </a:solidFill>
                <a:cs typeface="Times New Roman" charset="0"/>
              </a:rPr>
              <a:t>转型成功案例</a:t>
            </a:r>
            <a:endParaRPr lang="en-US" altLang="zh-CN" sz="3600" dirty="0">
              <a:solidFill>
                <a:srgbClr val="FF3300"/>
              </a:solidFill>
            </a:endParaRPr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371600" cy="1896035"/>
          </a:xfrm>
        </p:spPr>
      </p:pic>
      <p:pic>
        <p:nvPicPr>
          <p:cNvPr id="6" name="Picture 5" descr="arnold-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3200"/>
            <a:ext cx="1676400" cy="2133600"/>
          </a:xfrm>
          <a:prstGeom prst="rect">
            <a:avLst/>
          </a:prstGeom>
        </p:spPr>
      </p:pic>
      <p:pic>
        <p:nvPicPr>
          <p:cNvPr id="7" name="Picture 6" descr="arnold-gov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1636476" cy="1809750"/>
          </a:xfrm>
          <a:prstGeom prst="rect">
            <a:avLst/>
          </a:prstGeom>
        </p:spPr>
      </p:pic>
      <p:pic>
        <p:nvPicPr>
          <p:cNvPr id="11" name="Picture 10" descr="220px-Arnold_Schwarzenegger_edit(ws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230868"/>
            <a:ext cx="1828800" cy="2078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35168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Arnold Schwarzenegger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Department of Computer Science    Slide </a:t>
            </a:r>
            <a:fld id="{D22DE265-B41B-4F6C-A4C5-CA7AD1A336B2}" type="slidenum">
              <a:rPr lang="en-US" altLang="zh-CN" smtClean="0">
                <a:ea typeface="宋体" pitchFamily="2" charset="-122"/>
              </a:rPr>
              <a:pPr/>
              <a:t>35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zh-CN" u="none" dirty="0" smtClean="0">
                <a:solidFill>
                  <a:srgbClr val="7030A0"/>
                </a:solidFill>
                <a:ea typeface="宋体" pitchFamily="2" charset="-122"/>
              </a:rPr>
              <a:t>Lead a Group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50288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Research direction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Team selection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Motivator</a:t>
            </a:r>
            <a:endParaRPr lang="zh-CN" altLang="en-US" sz="2200" dirty="0" smtClean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Coordination</a:t>
            </a:r>
            <a:endParaRPr lang="zh-CN" altLang="en-US" sz="2200" dirty="0" smtClean="0">
              <a:ea typeface="宋体" pitchFamily="2" charset="-122"/>
            </a:endParaRPr>
          </a:p>
          <a:p>
            <a:pPr lvl="2" eaLnBrk="1" hangingPunct="1">
              <a:lnSpc>
                <a:spcPct val="80000"/>
              </a:lnSpc>
            </a:pPr>
            <a:endParaRPr lang="zh-CN" altLang="en-US" sz="2200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ea typeface="宋体" pitchFamily="2" charset="-122"/>
              </a:rPr>
              <a:t>Lead, not Compete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ea typeface="宋体" pitchFamily="2" charset="-122"/>
              </a:rPr>
              <a:t>Let others win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209800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Get Job Done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667000"/>
            <a:ext cx="355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Not Show Your Smart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219200"/>
          </a:xfrm>
        </p:spPr>
        <p:txBody>
          <a:bodyPr/>
          <a:lstStyle/>
          <a:p>
            <a:pPr algn="l"/>
            <a:r>
              <a:rPr lang="en-US" altLang="zh-CN" u="none" dirty="0" smtClean="0">
                <a:solidFill>
                  <a:srgbClr val="0000CC"/>
                </a:solidFill>
                <a:cs typeface="Times New Roman" charset="0"/>
              </a:rPr>
              <a:t>Position</a:t>
            </a:r>
            <a:r>
              <a:rPr lang="zh-CN" altLang="en-US" u="none" dirty="0" smtClean="0">
                <a:solidFill>
                  <a:srgbClr val="0000CC"/>
                </a:solidFill>
                <a:cs typeface="Times New Roman" charset="0"/>
              </a:rPr>
              <a:t> </a:t>
            </a:r>
            <a:r>
              <a:rPr lang="en-US" altLang="zh-CN" u="none" dirty="0" smtClean="0">
                <a:solidFill>
                  <a:srgbClr val="0000CC"/>
                </a:solidFill>
                <a:cs typeface="Times New Roman" charset="0"/>
              </a:rPr>
              <a:t>Yourself</a:t>
            </a:r>
            <a:r>
              <a:rPr lang="zh-CN" altLang="en-US" u="none" dirty="0" smtClean="0">
                <a:solidFill>
                  <a:srgbClr val="0000CC"/>
                </a:solidFill>
                <a:cs typeface="Times New Roman" charset="0"/>
              </a:rPr>
              <a:t>（定位）</a:t>
            </a:r>
            <a:endParaRPr lang="en-US" altLang="zh-CN" u="none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2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cs typeface="Times New Roman" charset="0"/>
              </a:rPr>
              <a:t>Academic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Basic research, prototype development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Ten years or longer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cs typeface="Times New Roman" charset="0"/>
              </a:rPr>
              <a:t>National Research Laboratories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Basic research, prototype/infrastructure development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High-risk, high-return 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5 years or longer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cs typeface="Times New Roman" charset="0"/>
              </a:rPr>
              <a:t>Industry Research Laboratories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Basic research, prototype/full system development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cs typeface="Times New Roman" charset="0"/>
              </a:rPr>
              <a:t>One-three years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533400" y="1066800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Research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219200"/>
          </a:xfrm>
        </p:spPr>
        <p:txBody>
          <a:bodyPr/>
          <a:lstStyle/>
          <a:p>
            <a:r>
              <a:rPr lang="en-US" altLang="zh-CN" sz="3600" dirty="0">
                <a:solidFill>
                  <a:srgbClr val="FF3300"/>
                </a:solidFill>
                <a:cs typeface="Times New Roman" charset="0"/>
              </a:rPr>
              <a:t>From Research to Product</a:t>
            </a:r>
            <a:endParaRPr lang="en-US" altLang="zh-CN" sz="3600" dirty="0">
              <a:solidFill>
                <a:srgbClr val="FF33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20000" cy="4343400"/>
          </a:xfrm>
        </p:spPr>
        <p:txBody>
          <a:bodyPr/>
          <a:lstStyle/>
          <a:p>
            <a:r>
              <a:rPr lang="en-US" altLang="zh-CN" sz="2800" dirty="0">
                <a:cs typeface="Times New Roman" charset="0"/>
              </a:rPr>
              <a:t>A new idea may be introduced and verified by professors</a:t>
            </a:r>
          </a:p>
          <a:p>
            <a:r>
              <a:rPr lang="en-US" altLang="zh-CN" sz="2800" dirty="0">
                <a:cs typeface="Times New Roman" charset="0"/>
              </a:rPr>
              <a:t>Examined and prototyped by scientists at national laboratories </a:t>
            </a:r>
          </a:p>
          <a:p>
            <a:r>
              <a:rPr lang="en-US" altLang="zh-CN" sz="2800" dirty="0">
                <a:cs typeface="Times New Roman" charset="0"/>
              </a:rPr>
              <a:t>Developed into product through industry research and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3922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6600"/>
                </a:solidFill>
              </a:rPr>
              <a:t>Environment </a:t>
            </a:r>
            <a:r>
              <a:rPr lang="zh-CN" altLang="en-US" sz="2800" b="1" dirty="0" smtClean="0">
                <a:solidFill>
                  <a:srgbClr val="FF6600"/>
                </a:solidFill>
              </a:rPr>
              <a:t>因地制宜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63434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696200" cy="6096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Conclusion: </a:t>
            </a:r>
            <a:r>
              <a:rPr lang="en-US" sz="3600" b="1" dirty="0" smtClean="0">
                <a:solidFill>
                  <a:srgbClr val="0000FF"/>
                </a:solidFill>
              </a:rPr>
              <a:t>Graduate Career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927600"/>
          </a:xfrm>
          <a:noFill/>
          <a:ln/>
        </p:spPr>
        <p:txBody>
          <a:bodyPr/>
          <a:lstStyle/>
          <a:p>
            <a:r>
              <a:rPr lang="en-US" sz="2800" dirty="0" smtClean="0"/>
              <a:t>A grad career is measured by research achievements, where GPA plays a little role:</a:t>
            </a:r>
          </a:p>
          <a:p>
            <a:pPr lvl="1"/>
            <a:r>
              <a:rPr lang="en-US" sz="2400" dirty="0" smtClean="0"/>
              <a:t>Reach all potential</a:t>
            </a:r>
          </a:p>
          <a:p>
            <a:pPr lvl="1"/>
            <a:r>
              <a:rPr lang="en-US" sz="2400" dirty="0" smtClean="0"/>
              <a:t>Be a professional you are proud of</a:t>
            </a:r>
          </a:p>
          <a:p>
            <a:r>
              <a:rPr lang="en-US" sz="2800" dirty="0" smtClean="0"/>
              <a:t>Do “</a:t>
            </a:r>
            <a:r>
              <a:rPr lang="en-US" sz="2800" dirty="0" smtClean="0">
                <a:solidFill>
                  <a:schemeClr val="hlink"/>
                </a:solidFill>
              </a:rPr>
              <a:t>Real Stuff</a:t>
            </a:r>
            <a:r>
              <a:rPr lang="en-US" sz="2800" dirty="0" smtClean="0"/>
              <a:t>”: make sure you are solving some problem that someone cares about</a:t>
            </a:r>
          </a:p>
          <a:p>
            <a:r>
              <a:rPr lang="en-US" sz="2800" dirty="0" smtClean="0"/>
              <a:t>Taste </a:t>
            </a:r>
            <a:r>
              <a:rPr lang="en-US" sz="2800" dirty="0"/>
              <a:t>is critical in selecting research problems, solutions, experiments, and communicating results; </a:t>
            </a:r>
          </a:p>
          <a:p>
            <a:pPr lvl="1"/>
            <a:r>
              <a:rPr lang="en-US" sz="2400" dirty="0"/>
              <a:t>Taste acquired by feedback and completing </a:t>
            </a:r>
            <a:r>
              <a:rPr lang="en-US" sz="2400" dirty="0" smtClean="0"/>
              <a:t>projects</a:t>
            </a:r>
            <a:endParaRPr lang="en-US" sz="2400" dirty="0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617538" y="1030288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Random Quote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4953000"/>
          </a:xfrm>
        </p:spPr>
        <p:txBody>
          <a:bodyPr/>
          <a:lstStyle/>
          <a:p>
            <a:pPr marL="381000" indent="-381000"/>
            <a:r>
              <a:rPr lang="en-US" sz="2400" dirty="0"/>
              <a:t>Research: high probability that an attempt will fail</a:t>
            </a:r>
          </a:p>
          <a:p>
            <a:pPr marL="381000" indent="-381000"/>
            <a:r>
              <a:rPr lang="en-US" sz="2400" dirty="0">
                <a:solidFill>
                  <a:schemeClr val="hlink"/>
                </a:solidFill>
              </a:rPr>
              <a:t>Rewards</a:t>
            </a:r>
          </a:p>
          <a:p>
            <a:pPr marL="800100" lvl="1" indent="-342900"/>
            <a:r>
              <a:rPr lang="en-US" dirty="0"/>
              <a:t>Thrill of discovery, following curiosity, beauty, simplicity</a:t>
            </a:r>
          </a:p>
          <a:p>
            <a:pPr marL="800100" lvl="1" indent="-342900"/>
            <a:r>
              <a:rPr lang="en-US" dirty="0"/>
              <a:t>Plus financial </a:t>
            </a:r>
            <a:r>
              <a:rPr lang="en-US" dirty="0" smtClean="0"/>
              <a:t>reward, and </a:t>
            </a:r>
            <a:r>
              <a:rPr lang="en-US" dirty="0" err="1" smtClean="0"/>
              <a:t>fredom</a:t>
            </a:r>
            <a:endParaRPr lang="en-US" dirty="0"/>
          </a:p>
          <a:p>
            <a:pPr marL="381000" indent="-381000"/>
            <a:r>
              <a:rPr lang="en-US" sz="2400" dirty="0"/>
              <a:t>What distinguishes the great scientists</a:t>
            </a:r>
          </a:p>
          <a:p>
            <a:pPr marL="800100" lvl="1" indent="-342900"/>
            <a:r>
              <a:rPr lang="en-US" dirty="0"/>
              <a:t>Not brains; commitment vs. dabbling; compound interest over time</a:t>
            </a:r>
          </a:p>
          <a:p>
            <a:pPr marL="381000" indent="-381000"/>
            <a:r>
              <a:rPr lang="en-US" sz="2400" dirty="0">
                <a:solidFill>
                  <a:schemeClr val="hlink"/>
                </a:solidFill>
              </a:rPr>
              <a:t>Selling the work</a:t>
            </a:r>
            <a:r>
              <a:rPr lang="en-US" sz="2400" dirty="0"/>
              <a:t>: not only published, but people must read it</a:t>
            </a:r>
          </a:p>
          <a:p>
            <a:pPr marL="381000" indent="-381000"/>
            <a:r>
              <a:rPr lang="en-US" sz="2800" dirty="0" smtClean="0">
                <a:solidFill>
                  <a:schemeClr val="hlink"/>
                </a:solidFill>
              </a:rPr>
              <a:t>Question</a:t>
            </a:r>
            <a:endParaRPr lang="en-US" sz="2800" dirty="0">
              <a:solidFill>
                <a:schemeClr val="hlink"/>
              </a:solidFill>
            </a:endParaRPr>
          </a:p>
          <a:p>
            <a:pPr marL="800100" lvl="1" indent="-342900"/>
            <a:r>
              <a:rPr lang="en-US" sz="2400" dirty="0"/>
              <a:t>Do you like to sell sugar water for your life or you like to have an opportunity to change the world?</a:t>
            </a:r>
          </a:p>
          <a:p>
            <a:pPr marL="800100" lvl="1" indent="-342900">
              <a:buFontTx/>
              <a:buChar char="•"/>
            </a:pPr>
            <a:endParaRPr 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533400" y="5867400"/>
            <a:ext cx="608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Ivan Sutherland, Richard Hamming, and someone else</a:t>
            </a:r>
            <a:endParaRPr lang="en-US" dirty="0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617538" y="914400"/>
            <a:ext cx="8089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2144713"/>
            <a:ext cx="8505825" cy="242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Founded “to help young people help themselves”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Grants Bachelor’s, Master’s, J.D., Ph.D.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Member, Association of Independent Technology Universities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Accredited by NCA, ABET, ABA, APA, AACSB</a:t>
            </a:r>
          </a:p>
          <a:p>
            <a:pPr>
              <a:lnSpc>
                <a:spcPct val="90000"/>
              </a:lnSpc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4099" name="Picture 5" descr="IIT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88913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146175" y="4995863"/>
            <a:ext cx="623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C0000"/>
                </a:solidFill>
                <a:latin typeface="Futura Lt BT"/>
              </a:rPr>
              <a:t>Real world rigor  since 1890</a:t>
            </a:r>
          </a:p>
        </p:txBody>
      </p:sp>
    </p:spTree>
    <p:extLst>
      <p:ext uri="{BB962C8B-B14F-4D97-AF65-F5344CB8AC3E}">
        <p14:creationId xmlns:p14="http://schemas.microsoft.com/office/powerpoint/2010/main" val="3393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FD92C-7626-449E-A3A2-008A12898FFE}" type="slidenum">
              <a:rPr lang="en-US"/>
              <a:pPr/>
              <a:t>40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My Two Cents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4800600"/>
          </a:xfrm>
        </p:spPr>
        <p:txBody>
          <a:bodyPr/>
          <a:lstStyle/>
          <a:p>
            <a:r>
              <a:rPr lang="en-US" sz="2800" dirty="0" smtClean="0"/>
              <a:t>Enjoy your student life:</a:t>
            </a:r>
          </a:p>
          <a:p>
            <a:pPr marL="457200" lvl="1" indent="0">
              <a:buFontTx/>
              <a:buNone/>
            </a:pPr>
            <a:r>
              <a:rPr lang="en-US" dirty="0" smtClean="0"/>
              <a:t>Study, work, and play. Make  some progress every day</a:t>
            </a:r>
          </a:p>
          <a:p>
            <a:pPr marL="457200" lvl="1" indent="0">
              <a:buFontTx/>
              <a:buNone/>
            </a:pPr>
            <a:endParaRPr lang="en-US" sz="1200" dirty="0" smtClean="0"/>
          </a:p>
          <a:p>
            <a:r>
              <a:rPr lang="en-US" sz="2800" dirty="0" smtClean="0"/>
              <a:t>Put your best effort into your current job and move step by step</a:t>
            </a:r>
          </a:p>
          <a:p>
            <a:pPr>
              <a:buFontTx/>
              <a:buNone/>
            </a:pPr>
            <a:endParaRPr lang="en-US" sz="1200" dirty="0" smtClean="0"/>
          </a:p>
          <a:p>
            <a:r>
              <a:rPr lang="en-US" sz="2800" dirty="0" smtClean="0"/>
              <a:t>Be a responsible citizen and a good team member in the work place </a:t>
            </a:r>
          </a:p>
          <a:p>
            <a:pPr marL="457200" lvl="1" indent="0">
              <a:buFontTx/>
              <a:buNone/>
            </a:pPr>
            <a:endParaRPr lang="en-US" sz="1200" dirty="0" smtClean="0"/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动如脱兔，静如泰山 （兔子的捷才和乌龟的静气）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对社会有贡献，有独立思考之能力，有社会责任感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7" y="63362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Xian-He Sun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5B200E-CF5E-4D78-B821-C70DF918E70A}" type="datetime1">
              <a:rPr lang="en-US"/>
              <a:pPr>
                <a:defRPr/>
              </a:pPr>
              <a:t>4/22/2015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Scalable Computing Software Lab, Illinois Institute of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E7C4-50B1-4912-8B6E-FB6BD9FF3ED4}" type="slidenum">
              <a:rPr lang="en-US" altLang="zh-CN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219200"/>
          </a:xfrm>
        </p:spPr>
        <p:txBody>
          <a:bodyPr/>
          <a:lstStyle/>
          <a:p>
            <a:pPr algn="l" eaLnBrk="1" hangingPunct="1"/>
            <a:r>
              <a:rPr lang="en-US" altLang="zh-CN" b="1" u="none" dirty="0" smtClean="0">
                <a:solidFill>
                  <a:srgbClr val="0000FF"/>
                </a:solidFill>
                <a:latin typeface="Times New Roman" pitchFamily="18" charset="0"/>
              </a:rPr>
              <a:t>After Conclusion: </a:t>
            </a:r>
            <a:r>
              <a:rPr lang="en-US" altLang="zh-CN" sz="3600" b="1" i="1" u="none" dirty="0" smtClean="0">
                <a:solidFill>
                  <a:srgbClr val="FF0000"/>
                </a:solidFill>
                <a:latin typeface="Times New Roman" pitchFamily="18" charset="0"/>
              </a:rPr>
              <a:t>Research and Career Development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269162" cy="3989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/>
              <a:t>Write Paper</a:t>
            </a:r>
          </a:p>
          <a:p>
            <a:pPr eaLnBrk="1" hangingPunct="1">
              <a:defRPr/>
            </a:pPr>
            <a:r>
              <a:rPr lang="en-US" altLang="zh-CN" sz="2800" dirty="0" smtClean="0"/>
              <a:t>Conduct Research</a:t>
            </a:r>
          </a:p>
          <a:p>
            <a:pPr eaLnBrk="1" hangingPunct="1">
              <a:defRPr/>
            </a:pPr>
            <a:r>
              <a:rPr lang="en-US" altLang="zh-CN" sz="2800" dirty="0" smtClean="0"/>
              <a:t>Group Management and Leadership</a:t>
            </a:r>
          </a:p>
          <a:p>
            <a:pPr eaLnBrk="1" hangingPunct="1">
              <a:defRPr/>
            </a:pPr>
            <a:r>
              <a:rPr lang="en-US" altLang="zh-CN" sz="2800" dirty="0" smtClean="0"/>
              <a:t>Role Change </a:t>
            </a:r>
            <a:r>
              <a:rPr lang="zh-CN" altLang="en-US" sz="2800" dirty="0" smtClean="0"/>
              <a:t>（转型与超越自我）</a:t>
            </a:r>
            <a:endParaRPr lang="en-US" altLang="zh-CN" sz="2800" dirty="0" smtClean="0"/>
          </a:p>
          <a:p>
            <a:pPr eaLnBrk="1" hangingPunct="1">
              <a:defRPr/>
            </a:pPr>
            <a:r>
              <a:rPr lang="en-US" altLang="zh-CN" sz="2800" dirty="0" smtClean="0"/>
              <a:t>Goals and Direction </a:t>
            </a:r>
            <a:r>
              <a:rPr lang="zh-CN" altLang="en-US" sz="2800" dirty="0" smtClean="0"/>
              <a:t>（方向与定位）</a:t>
            </a:r>
            <a:endParaRPr lang="en-US" altLang="zh-CN" sz="2800" dirty="0" smtClean="0"/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609600" y="1524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B56F2D-DA89-4B2D-9F1E-3B5F770CBDE1}" type="datetime1">
              <a:rPr lang="en-US"/>
              <a:pPr>
                <a:defRPr/>
              </a:pPr>
              <a:t>4/22/2015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Scalable Computing Software Lab, Illinois Institute of Technology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00FDB-B883-4934-AC7F-4678873637C6}" type="slidenum">
              <a:rPr lang="en-US" altLang="zh-CN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1901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  <a:br>
              <a:rPr lang="en-US" altLang="zh-CN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CN" sz="3600" smtClean="0"/>
              <a:t/>
            </a:r>
            <a:br>
              <a:rPr lang="en-US" altLang="zh-CN" sz="3600" smtClean="0"/>
            </a:br>
            <a:r>
              <a:rPr lang="en-US" altLang="zh-CN" sz="3600" smtClean="0">
                <a:solidFill>
                  <a:srgbClr val="0000FF"/>
                </a:solidFill>
              </a:rPr>
              <a:t>To visit http://www.cs.iit.edu/~scs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89475" y="5197475"/>
            <a:ext cx="24685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latin typeface="Futura Md BT"/>
              </a:rPr>
              <a:t>Max </a:t>
            </a:r>
            <a:r>
              <a:rPr lang="en-US" altLang="en-US" sz="1400" b="1" dirty="0" err="1">
                <a:latin typeface="Futura Md BT"/>
              </a:rPr>
              <a:t>Jakob</a:t>
            </a:r>
            <a:r>
              <a:rPr lang="en-US" altLang="en-US" sz="1400" b="1" dirty="0">
                <a:latin typeface="Futura Md BT"/>
              </a:rPr>
              <a:t/>
            </a:r>
            <a:br>
              <a:rPr lang="en-US" altLang="en-US" sz="1400" b="1" dirty="0">
                <a:latin typeface="Futura Md BT"/>
              </a:rPr>
            </a:br>
            <a:r>
              <a:rPr lang="en-US" altLang="en-US" sz="1400" b="1" i="1" dirty="0" err="1">
                <a:latin typeface="Futura Md BT"/>
              </a:rPr>
              <a:t>Thermo</a:t>
            </a:r>
            <a:r>
              <a:rPr lang="en-US" altLang="en-US" sz="1400" b="1" i="1" dirty="0">
                <a:latin typeface="Futura Md BT"/>
              </a:rPr>
              <a:t> Dynamics &amp; Heat Transfer</a:t>
            </a:r>
          </a:p>
        </p:txBody>
      </p:sp>
      <p:pic>
        <p:nvPicPr>
          <p:cNvPr id="5124" name="Picture 4" descr="jak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698875"/>
            <a:ext cx="993775" cy="14160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90563" y="361950"/>
            <a:ext cx="8453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>
              <a:solidFill>
                <a:srgbClr val="CC0000"/>
              </a:solidFill>
              <a:latin typeface="Futura Md BT"/>
            </a:endParaRPr>
          </a:p>
          <a:p>
            <a:r>
              <a:rPr lang="en-US" altLang="en-US" sz="2800">
                <a:solidFill>
                  <a:srgbClr val="CC0000"/>
                </a:solidFill>
                <a:latin typeface="Futura Md BT"/>
              </a:rPr>
              <a:t>Path-breaking Intellectual Tradition</a:t>
            </a:r>
          </a:p>
        </p:txBody>
      </p:sp>
      <p:pic>
        <p:nvPicPr>
          <p:cNvPr id="5126" name="Picture 6" descr="hayaka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665538"/>
            <a:ext cx="1158875" cy="14303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63850" y="51816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Futura Md BT"/>
              </a:rPr>
              <a:t>S.I</a:t>
            </a:r>
            <a:r>
              <a:rPr lang="en-US" altLang="en-US" sz="1400" b="1" dirty="0">
                <a:latin typeface="Futura Md BT"/>
              </a:rPr>
              <a:t>.  Hayakawa</a:t>
            </a:r>
          </a:p>
          <a:p>
            <a:pPr algn="ctr"/>
            <a:r>
              <a:rPr lang="en-US" altLang="en-US" sz="1400" b="1" i="1" dirty="0">
                <a:latin typeface="Futura Md BT"/>
              </a:rPr>
              <a:t>Semanticist</a:t>
            </a:r>
          </a:p>
        </p:txBody>
      </p:sp>
      <p:pic>
        <p:nvPicPr>
          <p:cNvPr id="5128" name="Picture 8" descr="re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628775"/>
            <a:ext cx="1084263" cy="13922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650" y="3135313"/>
            <a:ext cx="2051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Futura Md BT"/>
              </a:rPr>
              <a:t>Grote Reber</a:t>
            </a:r>
          </a:p>
          <a:p>
            <a:pPr algn="ctr"/>
            <a:r>
              <a:rPr lang="en-US" altLang="en-US" sz="1400" b="1" i="1">
                <a:latin typeface="Futura Md BT"/>
              </a:rPr>
              <a:t>Radio Telescope</a:t>
            </a:r>
          </a:p>
        </p:txBody>
      </p:sp>
      <p:pic>
        <p:nvPicPr>
          <p:cNvPr id="5130" name="Picture 10" descr="cam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9001" r="10417" b="11455"/>
          <a:stretch>
            <a:fillRect/>
          </a:stretch>
        </p:blipFill>
        <p:spPr bwMode="auto">
          <a:xfrm>
            <a:off x="947738" y="3675063"/>
            <a:ext cx="1052512" cy="13668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-61913" y="5154613"/>
            <a:ext cx="3113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Futura Md BT"/>
              </a:rPr>
              <a:t>Marvin </a:t>
            </a:r>
            <a:r>
              <a:rPr lang="en-US" altLang="en-US" sz="1400" b="1" dirty="0" err="1">
                <a:latin typeface="Futura Md BT"/>
              </a:rPr>
              <a:t>Camras</a:t>
            </a:r>
            <a:endParaRPr lang="en-US" altLang="en-US" sz="1400" b="1" dirty="0">
              <a:latin typeface="Futura Md BT"/>
            </a:endParaRPr>
          </a:p>
          <a:p>
            <a:pPr algn="ctr"/>
            <a:r>
              <a:rPr lang="en-US" altLang="en-US" sz="1400" b="1" dirty="0">
                <a:latin typeface="Futura Md BT"/>
              </a:rPr>
              <a:t>National Medal of Technology</a:t>
            </a:r>
          </a:p>
          <a:p>
            <a:pPr algn="ctr"/>
            <a:r>
              <a:rPr lang="en-US" altLang="en-US" sz="1400" b="1" i="1" dirty="0">
                <a:latin typeface="Futura Md BT"/>
              </a:rPr>
              <a:t>Magnetic Recording</a:t>
            </a:r>
          </a:p>
        </p:txBody>
      </p:sp>
      <p:pic>
        <p:nvPicPr>
          <p:cNvPr id="5132" name="Picture 12" descr="miesovercrown_full_red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665288"/>
            <a:ext cx="2082800" cy="14208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122863" y="3181350"/>
            <a:ext cx="2820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Futura Md BT"/>
              </a:rPr>
              <a:t>Ludwig Mies van der Rohe</a:t>
            </a:r>
          </a:p>
          <a:p>
            <a:pPr algn="ctr"/>
            <a:r>
              <a:rPr lang="en-US" altLang="en-US" sz="1400" b="1" i="1">
                <a:latin typeface="Futura Md BT"/>
              </a:rPr>
              <a:t>Chicago School Architecture</a:t>
            </a:r>
            <a:r>
              <a:rPr lang="en-US" altLang="en-US" sz="1400" b="1">
                <a:latin typeface="Futura Md BT"/>
              </a:rPr>
              <a:t> </a:t>
            </a:r>
          </a:p>
        </p:txBody>
      </p:sp>
      <p:pic>
        <p:nvPicPr>
          <p:cNvPr id="5134" name="Picture 14" descr="moho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639888"/>
            <a:ext cx="1033462" cy="13747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65425" y="3148013"/>
            <a:ext cx="21955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Futura Md BT"/>
              </a:rPr>
              <a:t>Laszlo Moholoy-Nagy</a:t>
            </a:r>
          </a:p>
          <a:p>
            <a:r>
              <a:rPr lang="en-US" altLang="en-US" sz="1400" b="1" i="1">
                <a:latin typeface="Futura Md BT"/>
              </a:rPr>
              <a:t>The New Bauhaus</a:t>
            </a:r>
            <a:r>
              <a:rPr lang="en-US" altLang="en-US" sz="1400" b="1">
                <a:latin typeface="Futura Md B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77587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7" grpId="0"/>
      <p:bldP spid="5129" grpId="0"/>
      <p:bldP spid="5131" grpId="0"/>
      <p:bldP spid="5133" grpId="0"/>
      <p:bldP spid="5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teinbe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/>
          <a:stretch>
            <a:fillRect/>
          </a:stretch>
        </p:blipFill>
        <p:spPr bwMode="auto">
          <a:xfrm>
            <a:off x="2808288" y="2736850"/>
            <a:ext cx="1531937" cy="21224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4" descr="si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19388"/>
            <a:ext cx="1431925" cy="21367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53988" y="5048250"/>
            <a:ext cx="2760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Herbert Simon</a:t>
            </a:r>
          </a:p>
          <a:p>
            <a:pPr algn="ctr"/>
            <a:r>
              <a:rPr lang="en-US" altLang="en-US" sz="1400" b="1" i="1" dirty="0">
                <a:latin typeface="Arial" panose="020B0604020202020204" pitchFamily="34" charset="0"/>
              </a:rPr>
              <a:t>Nobel Prize </a:t>
            </a:r>
          </a:p>
          <a:p>
            <a:pPr algn="ctr"/>
            <a:r>
              <a:rPr lang="en-US" altLang="en-US" sz="1400" b="1" i="1" dirty="0">
                <a:latin typeface="Arial" panose="020B0604020202020204" pitchFamily="34" charset="0"/>
              </a:rPr>
              <a:t>Economics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025650" y="5059363"/>
            <a:ext cx="3044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Jack  Steinberger</a:t>
            </a:r>
          </a:p>
          <a:p>
            <a:pPr algn="ctr"/>
            <a:r>
              <a:rPr lang="en-US" altLang="en-US" sz="1400" b="1" i="1" dirty="0">
                <a:latin typeface="Arial" panose="020B0604020202020204" pitchFamily="34" charset="0"/>
              </a:rPr>
              <a:t>Nobel Prize </a:t>
            </a:r>
          </a:p>
          <a:p>
            <a:pPr algn="ctr"/>
            <a:r>
              <a:rPr lang="en-US" altLang="en-US" sz="1400" b="1" i="1" dirty="0">
                <a:latin typeface="Arial" panose="020B0604020202020204" pitchFamily="34" charset="0"/>
              </a:rPr>
              <a:t>Physics</a:t>
            </a:r>
          </a:p>
          <a:p>
            <a:pPr algn="ctr"/>
            <a:r>
              <a:rPr lang="en-US" altLang="en-US" sz="1400" b="1" i="1" dirty="0">
                <a:latin typeface="Arial" panose="020B0604020202020204" pitchFamily="34" charset="0"/>
              </a:rPr>
              <a:t>  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0" y="6081713"/>
            <a:ext cx="657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6" name="Picture 9" descr="leon_pic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744788"/>
            <a:ext cx="1450975" cy="20764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533900" y="5080000"/>
            <a:ext cx="2003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Leon Lederman</a:t>
            </a:r>
          </a:p>
          <a:p>
            <a:pPr algn="ctr"/>
            <a:r>
              <a:rPr lang="en-US" altLang="en-US" sz="1400" b="1" i="1" dirty="0">
                <a:latin typeface="Arial" panose="020B0604020202020204" pitchFamily="34" charset="0"/>
              </a:rPr>
              <a:t>Nobel Prize </a:t>
            </a:r>
            <a:br>
              <a:rPr lang="en-US" altLang="en-US" sz="1400" b="1" i="1" dirty="0">
                <a:latin typeface="Arial" panose="020B0604020202020204" pitchFamily="34" charset="0"/>
              </a:rPr>
            </a:br>
            <a:r>
              <a:rPr lang="en-US" altLang="en-US" sz="1400" b="1" i="1" dirty="0">
                <a:latin typeface="Arial" panose="020B0604020202020204" pitchFamily="34" charset="0"/>
              </a:rPr>
              <a:t>Physics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90563" y="361950"/>
            <a:ext cx="8453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CC0000"/>
                </a:solidFill>
                <a:latin typeface="Futura Md BT"/>
              </a:rPr>
              <a:t>Intellectual Leadership</a:t>
            </a:r>
          </a:p>
          <a:p>
            <a:r>
              <a:rPr lang="en-US" altLang="en-US" sz="2800">
                <a:solidFill>
                  <a:srgbClr val="CC0000"/>
                </a:solidFill>
                <a:latin typeface="Futura Md BT"/>
              </a:rPr>
              <a:t>Nobel Laureates</a:t>
            </a:r>
          </a:p>
        </p:txBody>
      </p:sp>
    </p:spTree>
    <p:extLst>
      <p:ext uri="{BB962C8B-B14F-4D97-AF65-F5344CB8AC3E}">
        <p14:creationId xmlns:p14="http://schemas.microsoft.com/office/powerpoint/2010/main" val="113278692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rrowheads="1"/>
          </p:cNvPicPr>
          <p:nvPr/>
        </p:nvPicPr>
        <p:blipFill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2699" r="2130" b="3191"/>
          <a:stretch>
            <a:fillRect/>
          </a:stretch>
        </p:blipFill>
        <p:spPr bwMode="auto">
          <a:xfrm>
            <a:off x="533400" y="1371600"/>
            <a:ext cx="3276600" cy="2286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646738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Chicago area campuses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Main Campus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14800" y="3657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Downtown Campus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19800" y="37338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Institute of Design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557838" y="53594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Rice Campus Wheaton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03238" y="529272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Moffett Campus</a:t>
            </a:r>
          </a:p>
        </p:txBody>
      </p:sp>
    </p:spTree>
    <p:extLst>
      <p:ext uri="{BB962C8B-B14F-4D97-AF65-F5344CB8AC3E}">
        <p14:creationId xmlns:p14="http://schemas.microsoft.com/office/powerpoint/2010/main" val="3819687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University Technology Park on Campus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97025"/>
            <a:ext cx="4500562" cy="4498975"/>
          </a:xfrm>
        </p:spPr>
        <p:txBody>
          <a:bodyPr/>
          <a:lstStyle/>
          <a:p>
            <a:pPr marL="0" indent="0" eaLnBrk="1" hangingPunct="1"/>
            <a:r>
              <a:rPr lang="en-US" altLang="en-US" sz="2400" smtClean="0"/>
              <a:t>Tech business incubator</a:t>
            </a:r>
          </a:p>
          <a:p>
            <a:pPr marL="0" indent="0" eaLnBrk="1" hangingPunct="1"/>
            <a:r>
              <a:rPr lang="en-US" altLang="en-US" sz="2400" smtClean="0"/>
              <a:t>Faculty/student enterprises and others</a:t>
            </a:r>
          </a:p>
          <a:p>
            <a:pPr marL="0" indent="0" eaLnBrk="1" hangingPunct="1"/>
            <a:r>
              <a:rPr lang="en-US" altLang="en-US" sz="2400" smtClean="0"/>
              <a:t>Laboratory and office space</a:t>
            </a:r>
          </a:p>
          <a:p>
            <a:pPr marL="0" indent="0" eaLnBrk="1" hangingPunct="1"/>
            <a:r>
              <a:rPr lang="en-US" altLang="en-US" sz="2400" smtClean="0"/>
              <a:t>Nationally renowned contract research organization (IITRI)</a:t>
            </a:r>
          </a:p>
          <a:p>
            <a:pPr marL="0" indent="0" eaLnBrk="1" hangingPunct="1">
              <a:buFontTx/>
              <a:buNone/>
            </a:pPr>
            <a:endParaRPr lang="en-US" altLang="en-US" sz="2400" smtClean="0"/>
          </a:p>
          <a:p>
            <a:pPr marL="0" indent="0" eaLnBrk="1" hangingPunct="1"/>
            <a:endParaRPr lang="en-US" altLang="en-US" sz="2400" smtClean="0"/>
          </a:p>
        </p:txBody>
      </p:sp>
      <p:pic>
        <p:nvPicPr>
          <p:cNvPr id="10245" name="Picture 5" descr="overview_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49530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Arial" panose="020B0604020202020204" pitchFamily="34" charset="0"/>
              </a:rPr>
              <a:t>Moving Innovation forward</a:t>
            </a:r>
          </a:p>
        </p:txBody>
      </p:sp>
      <p:pic>
        <p:nvPicPr>
          <p:cNvPr id="10247" name="Picture 7" descr="tbc_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90563" y="361950"/>
            <a:ext cx="84534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CC0000"/>
                </a:solidFill>
                <a:latin typeface="Futura Md BT"/>
              </a:rPr>
              <a:t>Path-breaking Intellectual Tradition</a:t>
            </a:r>
          </a:p>
        </p:txBody>
      </p:sp>
      <p:pic>
        <p:nvPicPr>
          <p:cNvPr id="5130" name="Picture 10" descr="camras"/>
          <p:cNvPicPr>
            <a:picLocks noChangeAspect="1" noChangeArrowheads="1"/>
          </p:cNvPicPr>
          <p:nvPr/>
        </p:nvPicPr>
        <p:blipFill>
          <a:blip r:embed="rId3" cstate="print"/>
          <a:srcRect l="11459" t="9001" r="10417" b="11455"/>
          <a:stretch>
            <a:fillRect/>
          </a:stretch>
        </p:blipFill>
        <p:spPr bwMode="auto">
          <a:xfrm>
            <a:off x="2819400" y="1219200"/>
            <a:ext cx="1217613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43000" y="1371600"/>
            <a:ext cx="167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Futura Md BT"/>
              </a:rPr>
              <a:t>Marvin Camras</a:t>
            </a:r>
          </a:p>
          <a:p>
            <a:pPr eaLnBrk="0" hangingPunct="0"/>
            <a:r>
              <a:rPr lang="en-US" sz="1600" b="1">
                <a:latin typeface="Futura Md BT"/>
              </a:rPr>
              <a:t>National Medal of Technology</a:t>
            </a:r>
          </a:p>
          <a:p>
            <a:pPr eaLnBrk="0" hangingPunct="0"/>
            <a:r>
              <a:rPr lang="en-US" sz="1600" b="1" i="1">
                <a:latin typeface="Futura Md BT"/>
              </a:rPr>
              <a:t>Magnetic Recording</a:t>
            </a:r>
          </a:p>
        </p:txBody>
      </p:sp>
      <p:pic>
        <p:nvPicPr>
          <p:cNvPr id="14341" name="Picture 3" descr="4martycooper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b="4199"/>
          <a:stretch>
            <a:fillRect/>
          </a:stretch>
        </p:blipFill>
        <p:spPr bwMode="auto">
          <a:xfrm>
            <a:off x="5791200" y="1066800"/>
            <a:ext cx="1614488" cy="1574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4724400" y="1295400"/>
            <a:ext cx="1008063" cy="131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b="1" dirty="0">
                <a:latin typeface="Futura Md BT"/>
              </a:rPr>
              <a:t>Father of Cell Phone Martin Cooper</a:t>
            </a:r>
          </a:p>
        </p:txBody>
      </p:sp>
      <p:pic>
        <p:nvPicPr>
          <p:cNvPr id="8" name="Picture 7" descr="jackphoto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200400"/>
            <a:ext cx="1276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1000" y="53340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Franklin Gothic Demi" pitchFamily="34" charset="0"/>
              </a:rPr>
              <a:t>Victor </a:t>
            </a:r>
            <a:r>
              <a:rPr lang="en-US" sz="1600" dirty="0" err="1">
                <a:latin typeface="Franklin Gothic Demi" pitchFamily="34" charset="0"/>
              </a:rPr>
              <a:t>Tsao</a:t>
            </a:r>
            <a:endParaRPr lang="en-US" sz="1600" dirty="0">
              <a:latin typeface="Franklin Gothic Demi" pitchFamily="34" charset="0"/>
            </a:endParaRPr>
          </a:p>
          <a:p>
            <a:r>
              <a:rPr lang="en-US" sz="1600" dirty="0">
                <a:latin typeface="Franklin Gothic Demi" pitchFamily="34" charset="0"/>
              </a:rPr>
              <a:t>Founder: Linksys</a:t>
            </a:r>
          </a:p>
          <a:p>
            <a:r>
              <a:rPr lang="en-US" sz="1600" dirty="0">
                <a:latin typeface="Franklin Gothic Demi" pitchFamily="34" charset="0"/>
              </a:rPr>
              <a:t>CS80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7425" y="4876800"/>
            <a:ext cx="147637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Franklin Gothic Demi" pitchFamily="34" charset="0"/>
              </a:rPr>
              <a:t>Jack </a:t>
            </a:r>
            <a:r>
              <a:rPr lang="en-US" sz="1600" dirty="0" err="1">
                <a:latin typeface="Franklin Gothic Demi" pitchFamily="34" charset="0"/>
              </a:rPr>
              <a:t>Dongarra</a:t>
            </a:r>
            <a:endParaRPr lang="en-US" sz="1600" dirty="0">
              <a:latin typeface="Franklin Gothic Demi" pitchFamily="34" charset="0"/>
            </a:endParaRPr>
          </a:p>
          <a:p>
            <a:r>
              <a:rPr lang="en-US" sz="1600" dirty="0">
                <a:latin typeface="Franklin Gothic Demi" pitchFamily="34" charset="0"/>
              </a:rPr>
              <a:t>Member NAE</a:t>
            </a:r>
          </a:p>
          <a:p>
            <a:r>
              <a:rPr lang="en-US" sz="1600" dirty="0">
                <a:latin typeface="Franklin Gothic Demi" pitchFamily="34" charset="0"/>
              </a:rPr>
              <a:t>CS73</a:t>
            </a:r>
          </a:p>
        </p:txBody>
      </p:sp>
      <p:pic>
        <p:nvPicPr>
          <p:cNvPr id="11" name="Picture 10" descr="twit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7100" y="52578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10400" y="152400"/>
            <a:ext cx="1981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Innovation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72200" y="5715000"/>
            <a:ext cx="2092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Franklin Gothic Demi" pitchFamily="34" charset="0"/>
              </a:rPr>
              <a:t>Abdur</a:t>
            </a:r>
            <a:r>
              <a:rPr lang="en-US" sz="1600" dirty="0">
                <a:latin typeface="Franklin Gothic Demi" pitchFamily="34" charset="0"/>
              </a:rPr>
              <a:t> </a:t>
            </a:r>
            <a:r>
              <a:rPr lang="en-US" sz="1600" dirty="0" err="1">
                <a:latin typeface="Franklin Gothic Demi" pitchFamily="34" charset="0"/>
              </a:rPr>
              <a:t>Chowdhury</a:t>
            </a:r>
            <a:endParaRPr lang="en-US" sz="1600" dirty="0">
              <a:latin typeface="Franklin Gothic Demi" pitchFamily="34" charset="0"/>
            </a:endParaRPr>
          </a:p>
          <a:p>
            <a:r>
              <a:rPr lang="en-US" sz="1600" dirty="0" smtClean="0">
                <a:latin typeface="Franklin Gothic Demi" pitchFamily="34" charset="0"/>
              </a:rPr>
              <a:t>Chief </a:t>
            </a:r>
            <a:r>
              <a:rPr lang="en-US" sz="1600" dirty="0">
                <a:latin typeface="Franklin Gothic Demi" pitchFamily="34" charset="0"/>
              </a:rPr>
              <a:t>Scientist, CS01</a:t>
            </a:r>
          </a:p>
        </p:txBody>
      </p:sp>
      <p:pic>
        <p:nvPicPr>
          <p:cNvPr id="16" name="Picture 15" descr="chowdhur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4900" y="4419600"/>
            <a:ext cx="107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20100701-Article--Biju-Kulathak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2895600"/>
            <a:ext cx="1626870" cy="16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39000" y="3124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Franklin Gothic Demi" pitchFamily="34" charset="0"/>
              </a:rPr>
              <a:t>Biju</a:t>
            </a:r>
            <a:r>
              <a:rPr lang="en-US" sz="1600" dirty="0" smtClean="0">
                <a:latin typeface="Franklin Gothic Demi" pitchFamily="34" charset="0"/>
              </a:rPr>
              <a:t> </a:t>
            </a:r>
            <a:r>
              <a:rPr lang="en-US" sz="1600" dirty="0" err="1" smtClean="0">
                <a:latin typeface="Franklin Gothic Demi" pitchFamily="34" charset="0"/>
              </a:rPr>
              <a:t>Kulathakal</a:t>
            </a:r>
            <a:endParaRPr lang="en-US" sz="1600" dirty="0" smtClean="0">
              <a:latin typeface="Franklin Gothic Demi" pitchFamily="34" charset="0"/>
            </a:endParaRPr>
          </a:p>
          <a:p>
            <a:r>
              <a:rPr lang="en-US" sz="1600" dirty="0" smtClean="0">
                <a:latin typeface="Franklin Gothic Demi" pitchFamily="34" charset="0"/>
              </a:rPr>
              <a:t>co-founder, </a:t>
            </a:r>
            <a:r>
              <a:rPr lang="en-US" sz="1600" dirty="0" err="1" smtClean="0">
                <a:latin typeface="Franklin Gothic Demi" pitchFamily="34" charset="0"/>
              </a:rPr>
              <a:t>Redbox</a:t>
            </a:r>
            <a:r>
              <a:rPr lang="en-US" sz="1600" dirty="0" smtClean="0">
                <a:latin typeface="Franklin Gothic Demi" pitchFamily="34" charset="0"/>
              </a:rPr>
              <a:t>, IIT90s</a:t>
            </a:r>
            <a:endParaRPr lang="en-US" sz="1600" dirty="0">
              <a:latin typeface="Franklin Gothic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546" y="5587425"/>
            <a:ext cx="213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Franklin Gothic Demi" pitchFamily="34" charset="0"/>
              </a:rPr>
              <a:t>Ward Cunningham</a:t>
            </a:r>
          </a:p>
          <a:p>
            <a:r>
              <a:rPr lang="en-US" sz="1600" dirty="0" smtClean="0">
                <a:latin typeface="Franklin Gothic Demi" pitchFamily="34" charset="0"/>
              </a:rPr>
              <a:t>Founder, Wikis, IS60s</a:t>
            </a:r>
            <a:endParaRPr lang="en-US" sz="1600" dirty="0">
              <a:latin typeface="Franklin Gothic Demi" pitchFamily="34" charset="0"/>
            </a:endParaRPr>
          </a:p>
        </p:txBody>
      </p:sp>
      <p:pic>
        <p:nvPicPr>
          <p:cNvPr id="23" name="Picture 22" descr="cunningha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146" y="3987225"/>
            <a:ext cx="1552575" cy="1552575"/>
          </a:xfrm>
          <a:prstGeom prst="rect">
            <a:avLst/>
          </a:prstGeom>
        </p:spPr>
      </p:pic>
      <p:pic>
        <p:nvPicPr>
          <p:cNvPr id="24" name="Picture 23" descr="tsao_victor_205x23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1000" y="3886200"/>
            <a:ext cx="1196502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914" y="6395480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Information Program in 1950s, Computer Science Department in 1971</a:t>
            </a:r>
            <a:endParaRPr lang="en-US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1" grpId="1"/>
      <p:bldP spid="14342" grpId="0"/>
      <p:bldP spid="9" grpId="0"/>
      <p:bldP spid="10" grpId="0" animBg="1"/>
      <p:bldP spid="15" grpId="0"/>
      <p:bldP spid="21" grpId="0"/>
      <p:bldP spid="22" grpId="0"/>
      <p:bldP spid="22" grpId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16789</TotalTime>
  <Words>2289</Words>
  <Application>Microsoft Office PowerPoint</Application>
  <PresentationFormat>On-screen Show (4:3)</PresentationFormat>
  <Paragraphs>444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Futura Lt BT</vt:lpstr>
      <vt:lpstr>Futura Md BT</vt:lpstr>
      <vt:lpstr>宋体</vt:lpstr>
      <vt:lpstr>Arial</vt:lpstr>
      <vt:lpstr>Blackadder ITC</vt:lpstr>
      <vt:lpstr>Franklin Gothic Demi</vt:lpstr>
      <vt:lpstr>Garamond</vt:lpstr>
      <vt:lpstr>Times New Roman</vt:lpstr>
      <vt:lpstr>Wingdings</vt:lpstr>
      <vt:lpstr>Edge</vt:lpstr>
      <vt:lpstr>Career in Graduate School and Beyond:  A Random Walk   </vt:lpstr>
      <vt:lpstr>Outline</vt:lpstr>
      <vt:lpstr>PowerPoint Presentation</vt:lpstr>
      <vt:lpstr>PowerPoint Presentation</vt:lpstr>
      <vt:lpstr>PowerPoint Presentation</vt:lpstr>
      <vt:lpstr>PowerPoint Presentation</vt:lpstr>
      <vt:lpstr>Chicago area campuses</vt:lpstr>
      <vt:lpstr>University Technology Park on Campus</vt:lpstr>
      <vt:lpstr>PowerPoint Presentation</vt:lpstr>
      <vt:lpstr>PowerPoint Presentation</vt:lpstr>
      <vt:lpstr>Mission</vt:lpstr>
      <vt:lpstr>PowerPoint Presentation</vt:lpstr>
      <vt:lpstr>Most Success Technologies are Pervasive </vt:lpstr>
      <vt:lpstr>Graduate School</vt:lpstr>
      <vt:lpstr>Research   Theoretical and Experimental Engineering</vt:lpstr>
      <vt:lpstr>Research   Theoretical and Experimental Engineering</vt:lpstr>
      <vt:lpstr>Illusion of Graduate Career</vt:lpstr>
      <vt:lpstr>Illusion of Graduate Career</vt:lpstr>
      <vt:lpstr>Illusion of Graduate Career</vt:lpstr>
      <vt:lpstr>Successful Graduate Students</vt:lpstr>
      <vt:lpstr>Conduct Research</vt:lpstr>
      <vt:lpstr>Research Methodology for  Problem-Driven Research</vt:lpstr>
      <vt:lpstr>Problem-Driven Research Process(1)</vt:lpstr>
      <vt:lpstr>Problem-Driven Research Process(2)</vt:lpstr>
      <vt:lpstr>Problem-Driven Research Process(3)</vt:lpstr>
      <vt:lpstr>Problem-Driven Research Process(4)</vt:lpstr>
      <vt:lpstr>Some Suggestions</vt:lpstr>
      <vt:lpstr>Essential Elements of a Good Paper</vt:lpstr>
      <vt:lpstr>Some Suggestions</vt:lpstr>
      <vt:lpstr>Student Advising</vt:lpstr>
      <vt:lpstr>Reading Meeting</vt:lpstr>
      <vt:lpstr> Meeting Student</vt:lpstr>
      <vt:lpstr>Role Change （转型）</vt:lpstr>
      <vt:lpstr>转型成功案例</vt:lpstr>
      <vt:lpstr>Lead a Group</vt:lpstr>
      <vt:lpstr>Position Yourself（定位）</vt:lpstr>
      <vt:lpstr>From Research to Product</vt:lpstr>
      <vt:lpstr>Conclusion: Graduate Career</vt:lpstr>
      <vt:lpstr>Random Quote</vt:lpstr>
      <vt:lpstr>My Two Cents  </vt:lpstr>
      <vt:lpstr>After Conclusion: Research and Career Development</vt:lpstr>
      <vt:lpstr>Thank you!  To visit http://www.cs.iit.edu/~scs</vt:lpstr>
    </vt:vector>
  </TitlesOfParts>
  <Company>IIT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Access History Cache Based Data Prefetching</dc:title>
  <dc:creator>X Sun</dc:creator>
  <cp:lastModifiedBy>sun</cp:lastModifiedBy>
  <cp:revision>1830</cp:revision>
  <dcterms:created xsi:type="dcterms:W3CDTF">2007-03-04T01:50:37Z</dcterms:created>
  <dcterms:modified xsi:type="dcterms:W3CDTF">2015-04-22T21:06:01Z</dcterms:modified>
</cp:coreProperties>
</file>